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4042" userDrawn="1">
          <p15:clr>
            <a:srgbClr val="A4A3A4"/>
          </p15:clr>
        </p15:guide>
        <p15:guide id="3" pos="438" userDrawn="1">
          <p15:clr>
            <a:srgbClr val="A4A3A4"/>
          </p15:clr>
        </p15:guide>
        <p15:guide id="4" pos="7242" userDrawn="1">
          <p15:clr>
            <a:srgbClr val="A4A3A4"/>
          </p15:clr>
        </p15:guide>
        <p15:guide id="5" pos="3840" userDrawn="1">
          <p15:clr>
            <a:srgbClr val="A4A3A4"/>
          </p15:clr>
        </p15:guide>
        <p15:guide id="6" orient="horz" pos="2160" userDrawn="1">
          <p15:clr>
            <a:srgbClr val="A4A3A4"/>
          </p15:clr>
        </p15:guide>
        <p15:guide id="7" orient="horz" pos="68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8CA8"/>
    <a:srgbClr val="20AAC6"/>
    <a:srgbClr val="22B6D4"/>
    <a:srgbClr val="19D2EB"/>
    <a:srgbClr val="23B9D7"/>
    <a:srgbClr val="19ABCD"/>
    <a:srgbClr val="B8F0F6"/>
    <a:srgbClr val="02C6D0"/>
    <a:srgbClr val="81F0FF"/>
    <a:srgbClr val="2DD8E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85" autoAdjust="0"/>
    <p:restoredTop sz="95501" autoAdjust="0"/>
  </p:normalViewPr>
  <p:slideViewPr>
    <p:cSldViewPr snapToGrid="0" showGuides="1">
      <p:cViewPr varScale="1">
        <p:scale>
          <a:sx n="111" d="100"/>
          <a:sy n="111" d="100"/>
        </p:scale>
        <p:origin x="-666" y="-84"/>
      </p:cViewPr>
      <p:guideLst>
        <p:guide orient="horz" pos="4042"/>
        <p:guide orient="horz" pos="2160"/>
        <p:guide orient="horz" pos="686"/>
        <p:guide pos="438"/>
        <p:guide pos="724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8E72A4-FB1E-42F5-BECD-3A8D9BC23522}" type="datetimeFigureOut">
              <a:rPr lang="ru-RU" smtClean="0"/>
              <a:pPr/>
              <a:t>08.11.2017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5DD981-8E63-46FF-93B2-7101BAD4F8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73521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DD981-8E63-46FF-93B2-7101BAD4F830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293436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DD981-8E63-46FF-93B2-7101BAD4F830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502053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DD981-8E63-46FF-93B2-7101BAD4F830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233479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DD981-8E63-46FF-93B2-7101BAD4F830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570586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DD981-8E63-46FF-93B2-7101BAD4F830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102814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DD981-8E63-46FF-93B2-7101BAD4F830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651662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DD981-8E63-46FF-93B2-7101BAD4F830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624573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DD981-8E63-46FF-93B2-7101BAD4F830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443103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DD981-8E63-46FF-93B2-7101BAD4F830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694689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DD981-8E63-46FF-93B2-7101BAD4F830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978291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DD981-8E63-46FF-93B2-7101BAD4F830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867329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DD981-8E63-46FF-93B2-7101BAD4F830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311235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DD981-8E63-46FF-93B2-7101BAD4F830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369319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DD981-8E63-46FF-93B2-7101BAD4F830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924083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DD981-8E63-46FF-93B2-7101BAD4F830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309069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DD981-8E63-46FF-93B2-7101BAD4F830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300723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DD981-8E63-46FF-93B2-7101BAD4F830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58228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0D6F0-EEF2-4640-8C9A-606652FA30E2}" type="datetimeFigureOut">
              <a:rPr lang="ru-RU" smtClean="0"/>
              <a:pPr/>
              <a:t>08.11.2017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142E0-32B9-43B5-ACB8-4CCDDDA67D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378674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0D6F0-EEF2-4640-8C9A-606652FA30E2}" type="datetimeFigureOut">
              <a:rPr lang="ru-RU" smtClean="0"/>
              <a:pPr/>
              <a:t>08.11.2017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142E0-32B9-43B5-ACB8-4CCDDDA67D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6391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0D6F0-EEF2-4640-8C9A-606652FA30E2}" type="datetimeFigureOut">
              <a:rPr lang="ru-RU" smtClean="0"/>
              <a:pPr/>
              <a:t>08.11.2017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142E0-32B9-43B5-ACB8-4CCDDDA67D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27092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0D6F0-EEF2-4640-8C9A-606652FA30E2}" type="datetimeFigureOut">
              <a:rPr lang="ru-RU" smtClean="0"/>
              <a:pPr/>
              <a:t>08.11.2017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142E0-32B9-43B5-ACB8-4CCDDDA67D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96765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0D6F0-EEF2-4640-8C9A-606652FA30E2}" type="datetimeFigureOut">
              <a:rPr lang="ru-RU" smtClean="0"/>
              <a:pPr/>
              <a:t>08.11.2017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142E0-32B9-43B5-ACB8-4CCDDDA67D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72455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0D6F0-EEF2-4640-8C9A-606652FA30E2}" type="datetimeFigureOut">
              <a:rPr lang="ru-RU" smtClean="0"/>
              <a:pPr/>
              <a:t>08.11.2017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142E0-32B9-43B5-ACB8-4CCDDDA67D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79279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0D6F0-EEF2-4640-8C9A-606652FA30E2}" type="datetimeFigureOut">
              <a:rPr lang="ru-RU" smtClean="0"/>
              <a:pPr/>
              <a:t>08.11.2017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142E0-32B9-43B5-ACB8-4CCDDDA67D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17684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0D6F0-EEF2-4640-8C9A-606652FA30E2}" type="datetimeFigureOut">
              <a:rPr lang="ru-RU" smtClean="0"/>
              <a:pPr/>
              <a:t>08.11.2017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142E0-32B9-43B5-ACB8-4CCDDDA67D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11569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0D6F0-EEF2-4640-8C9A-606652FA30E2}" type="datetimeFigureOut">
              <a:rPr lang="ru-RU" smtClean="0"/>
              <a:pPr/>
              <a:t>08.11.2017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142E0-32B9-43B5-ACB8-4CCDDDA67D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08426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0D6F0-EEF2-4640-8C9A-606652FA30E2}" type="datetimeFigureOut">
              <a:rPr lang="ru-RU" smtClean="0"/>
              <a:pPr/>
              <a:t>08.11.2017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142E0-32B9-43B5-ACB8-4CCDDDA67D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55672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0D6F0-EEF2-4640-8C9A-606652FA30E2}" type="datetimeFigureOut">
              <a:rPr lang="ru-RU" smtClean="0"/>
              <a:pPr/>
              <a:t>08.11.2017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142E0-32B9-43B5-ACB8-4CCDDDA67D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85619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E0D6F0-EEF2-4640-8C9A-606652FA30E2}" type="datetimeFigureOut">
              <a:rPr lang="ru-RU" smtClean="0"/>
              <a:pPr/>
              <a:t>08.11.2017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142E0-32B9-43B5-ACB8-4CCDDDA67D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86909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6.png"/><Relationship Id="rId10" Type="http://schemas.openxmlformats.org/officeDocument/2006/relationships/image" Target="../media/image20.jpeg"/><Relationship Id="rId4" Type="http://schemas.openxmlformats.org/officeDocument/2006/relationships/image" Target="../media/image15.png"/><Relationship Id="rId9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25.png"/><Relationship Id="rId3" Type="http://schemas.openxmlformats.org/officeDocument/2006/relationships/image" Target="../media/image3.png"/><Relationship Id="rId7" Type="http://schemas.openxmlformats.org/officeDocument/2006/relationships/image" Target="../media/image22.png"/><Relationship Id="rId12" Type="http://schemas.microsoft.com/office/2007/relationships/hdphoto" Target="../media/hdphoto4.wdp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image" Target="../media/image24.png"/><Relationship Id="rId5" Type="http://schemas.openxmlformats.org/officeDocument/2006/relationships/image" Target="../media/image21.png"/><Relationship Id="rId10" Type="http://schemas.microsoft.com/office/2007/relationships/hdphoto" Target="../media/hdphoto3.wdp"/><Relationship Id="rId4" Type="http://schemas.openxmlformats.org/officeDocument/2006/relationships/image" Target="../media/image5.png"/><Relationship Id="rId9" Type="http://schemas.openxmlformats.org/officeDocument/2006/relationships/image" Target="../media/image23.png"/><Relationship Id="rId14" Type="http://schemas.microsoft.com/office/2007/relationships/hdphoto" Target="../media/hdphoto5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18" Type="http://schemas.openxmlformats.org/officeDocument/2006/relationships/image" Target="../media/image43.png"/><Relationship Id="rId3" Type="http://schemas.openxmlformats.org/officeDocument/2006/relationships/image" Target="../media/image3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17" Type="http://schemas.openxmlformats.org/officeDocument/2006/relationships/image" Target="../media/image42.png"/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5" Type="http://schemas.openxmlformats.org/officeDocument/2006/relationships/image" Target="../media/image4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Relationship Id="rId1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microsoft.com/office/2007/relationships/hdphoto" Target="../media/hdphoto6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B6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4935953"/>
            <a:ext cx="9144000" cy="1655762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Автоматизированный</a:t>
            </a:r>
            <a:r>
              <a:rPr lang="ru-RU" sz="36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город </a:t>
            </a:r>
          </a:p>
          <a:p>
            <a:r>
              <a:rPr lang="en-US" sz="4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DWED</a:t>
            </a:r>
            <a:endParaRPr lang="ru-RU" sz="4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rgbClr val="20AAC6">
                <a:tint val="45000"/>
                <a:satMod val="400000"/>
              </a:srgb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1334" b="32041"/>
          <a:stretch/>
        </p:blipFill>
        <p:spPr>
          <a:xfrm>
            <a:off x="0" y="1731264"/>
            <a:ext cx="12192000" cy="2999232"/>
          </a:xfrm>
          <a:prstGeom prst="rect">
            <a:avLst/>
          </a:prstGeom>
          <a:effectLst/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586" y="783333"/>
            <a:ext cx="2020827" cy="2020827"/>
          </a:xfrm>
          <a:prstGeom prst="rect">
            <a:avLst/>
          </a:prstGeom>
          <a:effectLst>
            <a:outerShdw blurRad="355600" dist="50800" dir="5400000" sx="95000" sy="95000" algn="ctr" rotWithShape="0">
              <a:srgbClr val="000000"/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66507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4011930"/>
            <a:ext cx="12192000" cy="480060"/>
          </a:xfrm>
          <a:prstGeom prst="rect">
            <a:avLst/>
          </a:prstGeom>
          <a:solidFill>
            <a:srgbClr val="B8F0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2762250"/>
            <a:ext cx="12192000" cy="10363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5320" y="999902"/>
            <a:ext cx="10671048" cy="1586326"/>
          </a:xfrm>
        </p:spPr>
        <p:txBody>
          <a:bodyPr>
            <a:noAutofit/>
          </a:bodyPr>
          <a:lstStyle/>
          <a:p>
            <a:pPr marL="457200" indent="-457200" algn="ctr"/>
            <a:r>
              <a:rPr lang="ru-RU" sz="2200" dirty="0" smtClean="0"/>
              <a:t> ООО «</a:t>
            </a:r>
            <a:r>
              <a:rPr lang="en-US" sz="2200" dirty="0" smtClean="0"/>
              <a:t>ROCHWIN</a:t>
            </a:r>
            <a:r>
              <a:rPr lang="ru-RU" sz="2200" dirty="0" smtClean="0"/>
              <a:t>»</a:t>
            </a:r>
            <a:r>
              <a:rPr lang="en-US" sz="2200" dirty="0" smtClean="0"/>
              <a:t> </a:t>
            </a:r>
            <a:r>
              <a:rPr lang="ru-RU" sz="2200" dirty="0" smtClean="0"/>
              <a:t>основано в 2017 году. Ключевое направление деятельности нашей компании — разработка и техническая поддержка мобильного приложения автоматизированного города в  Узбекистане </a:t>
            </a:r>
            <a:r>
              <a:rPr lang="en-US" sz="2200" dirty="0" smtClean="0"/>
              <a:t>DWED</a:t>
            </a:r>
            <a:r>
              <a:rPr lang="ru-RU" sz="2200" dirty="0" smtClean="0"/>
              <a:t>.</a:t>
            </a:r>
            <a:br>
              <a:rPr lang="ru-RU" sz="2200" dirty="0" smtClean="0"/>
            </a:br>
            <a:r>
              <a:rPr lang="ru-RU" sz="2200" dirty="0" smtClean="0"/>
              <a:t>         Идея и создание мобильного приложения защищены авторским правом. Продукция компании </a:t>
            </a:r>
            <a:r>
              <a:rPr lang="en-US" sz="2200" dirty="0" smtClean="0"/>
              <a:t>DWED </a:t>
            </a:r>
            <a:r>
              <a:rPr lang="ru-RU" sz="2200" dirty="0" smtClean="0"/>
              <a:t>запатентована в Узбекистане.</a:t>
            </a:r>
            <a:endParaRPr lang="ru-RU" sz="2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5320" y="4023360"/>
            <a:ext cx="11231880" cy="2602992"/>
          </a:xfrm>
        </p:spPr>
        <p:txBody>
          <a:bodyPr>
            <a:noAutofit/>
          </a:bodyPr>
          <a:lstStyle/>
          <a:p>
            <a:pPr marL="457200" indent="-457200">
              <a:buNone/>
            </a:pPr>
            <a:r>
              <a:rPr lang="en-US" sz="2400" b="1" dirty="0"/>
              <a:t> </a:t>
            </a:r>
            <a:r>
              <a:rPr lang="en-US" sz="2400" b="1" dirty="0" smtClean="0"/>
              <a:t>   </a:t>
            </a:r>
            <a:r>
              <a:rPr lang="ru-RU" sz="2000" b="1" dirty="0" smtClean="0"/>
              <a:t>   </a:t>
            </a:r>
            <a:r>
              <a:rPr lang="ru-RU" sz="2000" b="1" dirty="0" smtClean="0">
                <a:latin typeface="+mj-lt"/>
              </a:rPr>
              <a:t>Чем мы занимаемся? </a:t>
            </a:r>
          </a:p>
          <a:p>
            <a:pPr marL="457200" indent="-457200"/>
            <a:r>
              <a:rPr lang="ru-RU" sz="2000" dirty="0" smtClean="0">
                <a:latin typeface="+mj-lt"/>
              </a:rPr>
              <a:t>Разработка, тестирование программного обеспечения для городских коммуникационных и платёжных систем и интеграция их с мобильным приложением </a:t>
            </a:r>
            <a:r>
              <a:rPr lang="en-US" sz="2000" dirty="0" smtClean="0">
                <a:latin typeface="+mj-lt"/>
              </a:rPr>
              <a:t>DWED</a:t>
            </a:r>
            <a:r>
              <a:rPr lang="ru-RU" sz="2000" dirty="0" smtClean="0">
                <a:latin typeface="+mj-lt"/>
              </a:rPr>
              <a:t>.</a:t>
            </a:r>
            <a:endParaRPr lang="en-US" sz="2000" dirty="0" smtClean="0">
              <a:latin typeface="+mj-lt"/>
            </a:endParaRPr>
          </a:p>
          <a:p>
            <a:pPr marL="457200" indent="-457200"/>
            <a:r>
              <a:rPr lang="ru-RU" sz="2000" dirty="0" smtClean="0">
                <a:latin typeface="+mj-lt"/>
              </a:rPr>
              <a:t>Техническое сопровождение, сопровождение </a:t>
            </a:r>
            <a:r>
              <a:rPr lang="en-US" sz="2000" dirty="0" smtClean="0">
                <a:latin typeface="+mj-lt"/>
              </a:rPr>
              <a:t>IT</a:t>
            </a:r>
            <a:r>
              <a:rPr lang="ru-RU" sz="2000" dirty="0" smtClean="0">
                <a:latin typeface="+mj-lt"/>
              </a:rPr>
              <a:t>-инфраструктуры и информационных систем, созданных нами.</a:t>
            </a:r>
          </a:p>
          <a:p>
            <a:pPr marL="457200" indent="-457200"/>
            <a:r>
              <a:rPr lang="ru-RU" sz="2000" dirty="0" smtClean="0">
                <a:latin typeface="+mj-lt"/>
              </a:rPr>
              <a:t>Автоматизация оплаты в сфере услуг (от коммунальных платежей до ежедневных бытовых расходов</a:t>
            </a:r>
            <a:r>
              <a:rPr lang="en-US" sz="2000" dirty="0" smtClean="0">
                <a:latin typeface="+mj-lt"/>
              </a:rPr>
              <a:t>)</a:t>
            </a:r>
            <a:r>
              <a:rPr lang="ru-RU" sz="2000" dirty="0" smtClean="0">
                <a:latin typeface="+mj-lt"/>
              </a:rPr>
              <a:t>.</a:t>
            </a:r>
          </a:p>
          <a:p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12192000" cy="847206"/>
          </a:xfrm>
          <a:prstGeom prst="rect">
            <a:avLst/>
          </a:prstGeom>
          <a:solidFill>
            <a:srgbClr val="22B6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57655" y="2915128"/>
            <a:ext cx="104512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+mj-lt"/>
              </a:rPr>
              <a:t>Наша </a:t>
            </a:r>
            <a:r>
              <a:rPr lang="ru-RU" sz="2000" b="1" dirty="0">
                <a:latin typeface="+mj-lt"/>
              </a:rPr>
              <a:t>миссия</a:t>
            </a:r>
            <a:r>
              <a:rPr lang="ru-RU" sz="2000" dirty="0">
                <a:latin typeface="+mj-lt"/>
              </a:rPr>
              <a:t> — улучшить качество жизни граждан с помощью современных инновационных технологий.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39184" y="157571"/>
            <a:ext cx="3913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+mj-lt"/>
              </a:rPr>
              <a:t>О НАС</a:t>
            </a:r>
            <a:endParaRPr lang="ru-RU" sz="28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7898" y="181955"/>
            <a:ext cx="403536" cy="45937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14281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847206"/>
          </a:xfrm>
          <a:prstGeom prst="rect">
            <a:avLst/>
          </a:prstGeom>
          <a:solidFill>
            <a:srgbClr val="22B6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965704" y="133711"/>
            <a:ext cx="6260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+mj-lt"/>
              </a:rPr>
              <a:t>КТО И ЗАЧЕМ</a:t>
            </a:r>
            <a:r>
              <a:rPr lang="en-US" sz="28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800" b="1" dirty="0" smtClean="0">
                <a:solidFill>
                  <a:schemeClr val="bg1"/>
                </a:solidFill>
                <a:latin typeface="+mj-lt"/>
              </a:rPr>
              <a:t>ВЫБИРАЕТ </a:t>
            </a:r>
            <a:r>
              <a:rPr lang="en-US" sz="2800" b="1" dirty="0" smtClean="0">
                <a:solidFill>
                  <a:schemeClr val="bg1"/>
                </a:solidFill>
                <a:latin typeface="+mj-lt"/>
              </a:rPr>
              <a:t>DWED </a:t>
            </a:r>
            <a:endParaRPr lang="ru-RU" sz="28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7898" y="181955"/>
            <a:ext cx="403536" cy="459374"/>
          </a:xfrm>
          <a:prstGeom prst="rect">
            <a:avLst/>
          </a:prstGeom>
        </p:spPr>
      </p:pic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15977867"/>
              </p:ext>
            </p:extLst>
          </p:nvPr>
        </p:nvGraphicFramePr>
        <p:xfrm>
          <a:off x="695323" y="1528858"/>
          <a:ext cx="3388995" cy="522657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388995"/>
              </a:tblGrid>
              <a:tr h="628996">
                <a:tc>
                  <a:txBody>
                    <a:bodyPr/>
                    <a:lstStyle/>
                    <a:p>
                      <a:pPr algn="ctr"/>
                      <a:endParaRPr lang="ru-RU" sz="1200" b="1" dirty="0" smtClean="0">
                        <a:solidFill>
                          <a:schemeClr val="lt1"/>
                        </a:solidFill>
                        <a:latin typeface="+mj-lt"/>
                      </a:endParaRPr>
                    </a:p>
                    <a:p>
                      <a:pPr algn="ctr"/>
                      <a:r>
                        <a:rPr lang="ru-RU" sz="12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lt"/>
                        </a:rPr>
                        <a:t>Повышение</a:t>
                      </a:r>
                      <a:r>
                        <a:rPr lang="ru-RU" sz="12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lt"/>
                        </a:rPr>
                        <a:t> качества обслуживания населения</a:t>
                      </a:r>
                      <a:endParaRPr lang="ru-RU" sz="12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solidFill>
                      <a:srgbClr val="2DD8EF"/>
                    </a:solidFill>
                  </a:tcPr>
                </a:tc>
              </a:tr>
              <a:tr h="26957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+mj-lt"/>
                        </a:rPr>
                        <a:t>Аналитика в режиме</a:t>
                      </a:r>
                      <a:r>
                        <a:rPr lang="ru-RU" sz="1200" baseline="0" dirty="0" smtClean="0">
                          <a:latin typeface="+mj-lt"/>
                        </a:rPr>
                        <a:t> реального времени</a:t>
                      </a:r>
                      <a:endParaRPr lang="ru-RU" sz="1200" dirty="0" smtClean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368308">
                <a:tc>
                  <a:txBody>
                    <a:bodyPr/>
                    <a:lstStyle/>
                    <a:p>
                      <a:pPr algn="ctr"/>
                      <a:r>
                        <a:rPr lang="ru-RU" sz="1200" baseline="0" dirty="0" smtClean="0">
                          <a:latin typeface="+mj-lt"/>
                        </a:rPr>
                        <a:t>Грамотное распределение природных ресурсов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6957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j-lt"/>
                        </a:rPr>
                        <a:t>Единая база данных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38027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j-lt"/>
                        </a:rPr>
                        <a:t>Отсутствие</a:t>
                      </a:r>
                      <a:r>
                        <a:rPr lang="ru-RU" sz="1200" baseline="0" dirty="0" smtClean="0">
                          <a:latin typeface="+mj-lt"/>
                        </a:rPr>
                        <a:t> затрат на внедрение приложения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4928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j-lt"/>
                        </a:rPr>
                        <a:t>Прозрачность учёта финансовых</a:t>
                      </a:r>
                      <a:r>
                        <a:rPr lang="ru-RU" sz="1200" baseline="0" dirty="0" smtClean="0">
                          <a:latin typeface="+mj-lt"/>
                        </a:rPr>
                        <a:t> операции в стране и за её пределами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26957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j-lt"/>
                        </a:rPr>
                        <a:t>Увеличение</a:t>
                      </a:r>
                      <a:r>
                        <a:rPr lang="ru-RU" sz="1200" baseline="0" dirty="0" smtClean="0">
                          <a:latin typeface="+mj-lt"/>
                        </a:rPr>
                        <a:t> налоговой базы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4928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j-lt"/>
                        </a:rPr>
                        <a:t>Ликвидация</a:t>
                      </a:r>
                      <a:r>
                        <a:rPr lang="ru-RU" sz="1200" baseline="0" dirty="0" smtClean="0">
                          <a:latin typeface="+mj-lt"/>
                        </a:rPr>
                        <a:t> угрозы экстремизма и терроризма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41787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j-lt"/>
                        </a:rPr>
                        <a:t>Мониторинг пассажиропотока и пропускной способности городского</a:t>
                      </a:r>
                      <a:r>
                        <a:rPr lang="ru-RU" sz="1200" baseline="0" dirty="0" smtClean="0">
                          <a:latin typeface="+mj-lt"/>
                        </a:rPr>
                        <a:t> транспорта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4928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+mj-lt"/>
                        </a:rPr>
                        <a:t>Оптимизация</a:t>
                      </a:r>
                      <a:r>
                        <a:rPr lang="ru-RU" sz="1200" baseline="0" dirty="0" smtClean="0">
                          <a:latin typeface="+mj-lt"/>
                        </a:rPr>
                        <a:t> бюджетных затрат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+mj-lt"/>
                        </a:rPr>
                        <a:t>благодаря автоматизации процесса</a:t>
                      </a: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57169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+mj-lt"/>
                        </a:rPr>
                        <a:t>Автоматизация покупок билетов на общественный городской,</a:t>
                      </a:r>
                      <a:r>
                        <a:rPr lang="ru-RU" sz="1200" baseline="0" dirty="0" smtClean="0">
                          <a:latin typeface="+mj-lt"/>
                        </a:rPr>
                        <a:t> авиа и ж/</a:t>
                      </a:r>
                      <a:r>
                        <a:rPr lang="ru-RU" sz="1200" baseline="0" dirty="0" err="1" smtClean="0">
                          <a:latin typeface="+mj-lt"/>
                        </a:rPr>
                        <a:t>д</a:t>
                      </a:r>
                      <a:r>
                        <a:rPr lang="ru-RU" sz="1200" baseline="0" dirty="0" smtClean="0">
                          <a:latin typeface="+mj-lt"/>
                        </a:rPr>
                        <a:t> транспорт</a:t>
                      </a:r>
                      <a:endParaRPr lang="ru-RU" sz="1200" dirty="0" smtClean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80255">
                <a:tc>
                  <a:txBody>
                    <a:bodyPr/>
                    <a:lstStyle/>
                    <a:p>
                      <a:pPr algn="ctr"/>
                      <a:r>
                        <a:rPr lang="ru-RU" sz="1200" baseline="0" dirty="0" smtClean="0">
                          <a:latin typeface="+mj-lt"/>
                        </a:rPr>
                        <a:t>Рост доли безналичных платежей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</a:tbl>
          </a:graphicData>
        </a:graphic>
      </p:graphicFrame>
      <p:grpSp>
        <p:nvGrpSpPr>
          <p:cNvPr id="19" name="Группа 18"/>
          <p:cNvGrpSpPr/>
          <p:nvPr/>
        </p:nvGrpSpPr>
        <p:grpSpPr>
          <a:xfrm>
            <a:off x="695325" y="1017493"/>
            <a:ext cx="3376803" cy="707138"/>
            <a:chOff x="5511162" y="1901952"/>
            <a:chExt cx="4022981" cy="707138"/>
          </a:xfrm>
        </p:grpSpPr>
        <p:sp>
          <p:nvSpPr>
            <p:cNvPr id="17" name="Пятиугольник 16"/>
            <p:cNvSpPr/>
            <p:nvPr/>
          </p:nvSpPr>
          <p:spPr>
            <a:xfrm rot="5400000">
              <a:off x="7345868" y="420815"/>
              <a:ext cx="353570" cy="4022979"/>
            </a:xfrm>
            <a:prstGeom prst="homePlate">
              <a:avLst/>
            </a:prstGeom>
            <a:solidFill>
              <a:srgbClr val="20AA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5511162" y="1901952"/>
              <a:ext cx="4022981" cy="390142"/>
            </a:xfrm>
            <a:prstGeom prst="rect">
              <a:avLst/>
            </a:prstGeom>
            <a:solidFill>
              <a:srgbClr val="20AA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16" name="Прямоугольник 15"/>
          <p:cNvSpPr/>
          <p:nvPr/>
        </p:nvSpPr>
        <p:spPr>
          <a:xfrm>
            <a:off x="1409228" y="1116257"/>
            <a:ext cx="1948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+mj-lt"/>
              </a:rPr>
              <a:t>Государство</a:t>
            </a:r>
            <a:endParaRPr lang="ru-RU" sz="2400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92840330"/>
              </p:ext>
            </p:extLst>
          </p:nvPr>
        </p:nvGraphicFramePr>
        <p:xfrm>
          <a:off x="4404454" y="1832723"/>
          <a:ext cx="3383091" cy="488427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383091"/>
              </a:tblGrid>
              <a:tr h="489101">
                <a:tc>
                  <a:txBody>
                    <a:bodyPr/>
                    <a:lstStyle/>
                    <a:p>
                      <a:pPr algn="ctr"/>
                      <a:endParaRPr lang="ru-RU" sz="1200" baseline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j-lt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lt"/>
                        </a:rPr>
                        <a:t>Осуществление контроля персонала</a:t>
                      </a:r>
                    </a:p>
                  </a:txBody>
                  <a:tcPr anchor="ctr">
                    <a:solidFill>
                      <a:srgbClr val="2DD8EF"/>
                    </a:solidFill>
                  </a:tcPr>
                </a:tc>
              </a:tr>
              <a:tr h="293461"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Оперативность платёжных поручений</a:t>
                      </a:r>
                      <a:endParaRPr lang="ru-RU" sz="1200" i="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29346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j-lt"/>
                        </a:rPr>
                        <a:t>Статистическая отчетность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9346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j-lt"/>
                        </a:rPr>
                        <a:t>Налоговая</a:t>
                      </a:r>
                      <a:r>
                        <a:rPr lang="ru-RU" sz="1200" baseline="0" dirty="0" smtClean="0">
                          <a:latin typeface="+mj-lt"/>
                        </a:rPr>
                        <a:t> </a:t>
                      </a:r>
                      <a:r>
                        <a:rPr lang="ru-RU" sz="1200" dirty="0" smtClean="0">
                          <a:latin typeface="+mj-lt"/>
                        </a:rPr>
                        <a:t> отчетность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29346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j-lt"/>
                        </a:rPr>
                        <a:t>Упрощенная система</a:t>
                      </a:r>
                      <a:r>
                        <a:rPr lang="ru-RU" sz="1200" baseline="0" dirty="0" smtClean="0">
                          <a:latin typeface="+mj-lt"/>
                        </a:rPr>
                        <a:t> налогообложения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9346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j-lt"/>
                        </a:rPr>
                        <a:t>Финансовая отчетность 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29346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j-lt"/>
                        </a:rPr>
                        <a:t>Кадровый учет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8910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j-lt"/>
                        </a:rPr>
                        <a:t>Введение и контроль индивидуальной накопительной пенсионной системы</a:t>
                      </a:r>
                      <a:endParaRPr lang="ru-RU" sz="1200" dirty="0">
                        <a:latin typeface="+mj-lt"/>
                      </a:endParaRPr>
                    </a:p>
                  </a:txBody>
                  <a:tcPr anchor="b">
                    <a:solidFill>
                      <a:srgbClr val="B8F0F6"/>
                    </a:solidFill>
                  </a:tcPr>
                </a:tc>
              </a:tr>
              <a:tr h="29346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j-lt"/>
                        </a:rPr>
                        <a:t>Таможенная отчетность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8910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j-lt"/>
                        </a:rPr>
                        <a:t>Упрощение процесса</a:t>
                      </a:r>
                      <a:r>
                        <a:rPr lang="ru-RU" sz="1200" baseline="0" dirty="0" smtClean="0">
                          <a:latin typeface="+mj-lt"/>
                        </a:rPr>
                        <a:t> принятия кандидатов на должности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48910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j-lt"/>
                        </a:rPr>
                        <a:t>Прозрачный</a:t>
                      </a:r>
                      <a:r>
                        <a:rPr lang="ru-RU" sz="1200" baseline="0" dirty="0" smtClean="0">
                          <a:latin typeface="+mj-lt"/>
                        </a:rPr>
                        <a:t> анализ и точный учет доходов в режиме реального времени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3126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j-lt"/>
                        </a:rPr>
                        <a:t>Статистик</a:t>
                      </a:r>
                      <a:r>
                        <a:rPr lang="ru-RU" sz="1200" baseline="0" dirty="0" smtClean="0">
                          <a:latin typeface="+mj-lt"/>
                        </a:rPr>
                        <a:t>а клиентской базы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54237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j-lt"/>
                        </a:rPr>
                        <a:t>Интерактивное общение с клиентами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24548049"/>
              </p:ext>
            </p:extLst>
          </p:nvPr>
        </p:nvGraphicFramePr>
        <p:xfrm>
          <a:off x="8108338" y="1932720"/>
          <a:ext cx="3388527" cy="481845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388527"/>
              </a:tblGrid>
              <a:tr h="499341">
                <a:tc>
                  <a:txBody>
                    <a:bodyPr/>
                    <a:lstStyle/>
                    <a:p>
                      <a:pPr algn="ctr"/>
                      <a:endParaRPr lang="ru-RU" sz="1200" dirty="0" smtClean="0">
                        <a:solidFill>
                          <a:schemeClr val="lt1"/>
                        </a:solidFill>
                        <a:latin typeface="+mj-lt"/>
                      </a:endParaRPr>
                    </a:p>
                    <a:p>
                      <a:pPr algn="ctr"/>
                      <a:r>
                        <a:rPr lang="ru-RU" sz="12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lt"/>
                        </a:rPr>
                        <a:t>Облегчение пользования услугами</a:t>
                      </a:r>
                      <a:endParaRPr lang="ru-RU" sz="12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solidFill>
                      <a:srgbClr val="2DD8EF"/>
                    </a:solidFill>
                  </a:tcPr>
                </a:tc>
              </a:tr>
              <a:tr h="33613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j-lt"/>
                        </a:rPr>
                        <a:t>Удобство осуществления оплат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33613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j-lt"/>
                        </a:rPr>
                        <a:t>Контроль</a:t>
                      </a:r>
                      <a:r>
                        <a:rPr lang="ru-RU" sz="1200" baseline="0" dirty="0" smtClean="0">
                          <a:latin typeface="+mj-lt"/>
                        </a:rPr>
                        <a:t> всех денежных операции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504208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+mj-lt"/>
                        </a:rPr>
                        <a:t>CASH</a:t>
                      </a:r>
                      <a:r>
                        <a:rPr lang="en-US" sz="1200" baseline="0" dirty="0" smtClean="0">
                          <a:latin typeface="+mj-lt"/>
                        </a:rPr>
                        <a:t>BACK </a:t>
                      </a:r>
                      <a:r>
                        <a:rPr lang="ru-RU" sz="1200" baseline="0" dirty="0" smtClean="0">
                          <a:latin typeface="+mj-lt"/>
                        </a:rPr>
                        <a:t>с каждой осуществлённой покупки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69352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j-lt"/>
                        </a:rPr>
                        <a:t>Интерактивный поиск городских объектов (зданий, учреждений, предприятий) с использованием </a:t>
                      </a:r>
                      <a:r>
                        <a:rPr lang="ru-RU" sz="1200" dirty="0" err="1" smtClean="0">
                          <a:latin typeface="+mj-lt"/>
                        </a:rPr>
                        <a:t>геолокации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7067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j-lt"/>
                        </a:rPr>
                        <a:t>Б</a:t>
                      </a:r>
                      <a:r>
                        <a:rPr lang="ru-RU" sz="1200" baseline="0" dirty="0" smtClean="0">
                          <a:latin typeface="+mj-lt"/>
                        </a:rPr>
                        <a:t>ронирование услуг в режиме реального времени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33613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j-lt"/>
                        </a:rPr>
                        <a:t>Доступ к информации о дорожном трафике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3613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j-lt"/>
                        </a:rPr>
                        <a:t>Информация о погоде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470674">
                <a:tc>
                  <a:txBody>
                    <a:bodyPr/>
                    <a:lstStyle/>
                    <a:p>
                      <a:pPr algn="ctr"/>
                      <a:r>
                        <a:rPr lang="ru-RU" sz="1200" baseline="0" dirty="0" smtClean="0">
                          <a:latin typeface="+mj-lt"/>
                        </a:rPr>
                        <a:t>Свободный доступ к государственным </a:t>
                      </a:r>
                      <a:r>
                        <a:rPr lang="ru-RU" sz="1200" baseline="0" dirty="0" err="1" smtClean="0">
                          <a:latin typeface="+mj-lt"/>
                        </a:rPr>
                        <a:t>веб-порталам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3613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j-lt"/>
                        </a:rPr>
                        <a:t>Удобный дизайн и интуитивный интерфейс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49934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j-lt"/>
                        </a:rPr>
                        <a:t>Оптимизация затрат благодаря автоматизации процессов</a:t>
                      </a:r>
                      <a:endParaRPr lang="ru-RU" sz="12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22" name="Группа 21"/>
          <p:cNvGrpSpPr/>
          <p:nvPr/>
        </p:nvGrpSpPr>
        <p:grpSpPr>
          <a:xfrm>
            <a:off x="4407598" y="1310098"/>
            <a:ext cx="3376803" cy="707138"/>
            <a:chOff x="5511162" y="1901952"/>
            <a:chExt cx="4022981" cy="707138"/>
          </a:xfrm>
        </p:grpSpPr>
        <p:sp>
          <p:nvSpPr>
            <p:cNvPr id="23" name="Пятиугольник 22"/>
            <p:cNvSpPr/>
            <p:nvPr/>
          </p:nvSpPr>
          <p:spPr>
            <a:xfrm rot="5400000">
              <a:off x="7345868" y="420815"/>
              <a:ext cx="353570" cy="4022979"/>
            </a:xfrm>
            <a:prstGeom prst="homePlate">
              <a:avLst/>
            </a:prstGeom>
            <a:solidFill>
              <a:srgbClr val="20AA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5511162" y="1901952"/>
              <a:ext cx="4022981" cy="390142"/>
            </a:xfrm>
            <a:prstGeom prst="rect">
              <a:avLst/>
            </a:prstGeom>
            <a:solidFill>
              <a:srgbClr val="20AA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25" name="Прямоугольник 24"/>
          <p:cNvSpPr/>
          <p:nvPr/>
        </p:nvSpPr>
        <p:spPr>
          <a:xfrm>
            <a:off x="5498720" y="1408862"/>
            <a:ext cx="11945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+mj-lt"/>
              </a:rPr>
              <a:t>Бизнес</a:t>
            </a:r>
            <a:endParaRPr lang="ru-RU" sz="24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26" name="Группа 25"/>
          <p:cNvGrpSpPr/>
          <p:nvPr/>
        </p:nvGrpSpPr>
        <p:grpSpPr>
          <a:xfrm>
            <a:off x="8111009" y="1444210"/>
            <a:ext cx="3376803" cy="707138"/>
            <a:chOff x="5511162" y="1901952"/>
            <a:chExt cx="4022981" cy="707138"/>
          </a:xfrm>
        </p:grpSpPr>
        <p:sp>
          <p:nvSpPr>
            <p:cNvPr id="27" name="Пятиугольник 26"/>
            <p:cNvSpPr/>
            <p:nvPr/>
          </p:nvSpPr>
          <p:spPr>
            <a:xfrm rot="5400000">
              <a:off x="7345868" y="420815"/>
              <a:ext cx="353570" cy="4022979"/>
            </a:xfrm>
            <a:prstGeom prst="homePlate">
              <a:avLst/>
            </a:prstGeom>
            <a:solidFill>
              <a:srgbClr val="20AA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5511162" y="1901952"/>
              <a:ext cx="4022981" cy="390142"/>
            </a:xfrm>
            <a:prstGeom prst="rect">
              <a:avLst/>
            </a:prstGeom>
            <a:solidFill>
              <a:srgbClr val="20AA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29" name="Прямоугольник 28"/>
          <p:cNvSpPr/>
          <p:nvPr/>
        </p:nvSpPr>
        <p:spPr>
          <a:xfrm>
            <a:off x="8929347" y="1542974"/>
            <a:ext cx="17582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+mj-lt"/>
              </a:rPr>
              <a:t>Население</a:t>
            </a:r>
            <a:endParaRPr lang="ru-RU" sz="24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25936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/>
          <p:cNvSpPr/>
          <p:nvPr/>
        </p:nvSpPr>
        <p:spPr>
          <a:xfrm>
            <a:off x="0" y="1196418"/>
            <a:ext cx="12192000" cy="522111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12192000" cy="847206"/>
          </a:xfrm>
          <a:prstGeom prst="rect">
            <a:avLst/>
          </a:prstGeom>
          <a:solidFill>
            <a:srgbClr val="22B6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965704" y="133711"/>
            <a:ext cx="6260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err="1" smtClean="0">
                <a:solidFill>
                  <a:schemeClr val="bg1"/>
                </a:solidFill>
              </a:rPr>
              <a:t>Инфомат</a:t>
            </a:r>
            <a:r>
              <a:rPr lang="ru-RU" sz="3200" b="1" dirty="0" smtClean="0">
                <a:solidFill>
                  <a:schemeClr val="bg1"/>
                </a:solidFill>
              </a:rPr>
              <a:t> - </a:t>
            </a:r>
            <a:r>
              <a:rPr lang="ru-RU" sz="3200" b="1" dirty="0">
                <a:solidFill>
                  <a:schemeClr val="bg1"/>
                </a:solidFill>
              </a:rPr>
              <a:t>АЛОМАТ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7898" y="181955"/>
            <a:ext cx="403536" cy="459374"/>
          </a:xfrm>
          <a:prstGeom prst="rect">
            <a:avLst/>
          </a:prstGeom>
        </p:spPr>
      </p:pic>
      <p:pic>
        <p:nvPicPr>
          <p:cNvPr id="30" name="Picture 2" descr="C:\Users\Poker\Desktop\НД ИНФОКИСОКИ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8185" y="1202719"/>
            <a:ext cx="5647211" cy="5214815"/>
          </a:xfrm>
          <a:prstGeom prst="rect">
            <a:avLst/>
          </a:prstGeom>
          <a:noFill/>
        </p:spPr>
      </p:pic>
      <p:graphicFrame>
        <p:nvGraphicFramePr>
          <p:cNvPr id="32" name="Таблица 3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89639175"/>
              </p:ext>
            </p:extLst>
          </p:nvPr>
        </p:nvGraphicFramePr>
        <p:xfrm>
          <a:off x="6793256" y="1189375"/>
          <a:ext cx="4699608" cy="522723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699608"/>
              </a:tblGrid>
              <a:tr h="108428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ru-RU" sz="2400" dirty="0" smtClean="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200" dirty="0" smtClean="0">
                          <a:effectLst/>
                        </a:rPr>
                        <a:t>Технические характеристики</a:t>
                      </a:r>
                      <a:endParaRPr lang="ru-RU" sz="2200" dirty="0">
                        <a:effectLst/>
                      </a:endParaRPr>
                    </a:p>
                  </a:txBody>
                  <a:tcPr>
                    <a:solidFill>
                      <a:srgbClr val="20AAC6"/>
                    </a:solidFill>
                  </a:tcPr>
                </a:tc>
              </a:tr>
              <a:tr h="72100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 smtClean="0">
                        <a:effectLst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effectLst/>
                        </a:rPr>
                        <a:t>QR-</a:t>
                      </a:r>
                      <a:r>
                        <a:rPr lang="ru-RU" sz="1600" dirty="0" smtClean="0">
                          <a:effectLst/>
                        </a:rPr>
                        <a:t>код термопринтер</a:t>
                      </a:r>
                      <a:endParaRPr lang="en-US" sz="1600" dirty="0" smtClean="0">
                        <a:effectLst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9372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 smtClean="0">
                        <a:effectLst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effectLst/>
                        </a:rPr>
                        <a:t>WIFI</a:t>
                      </a:r>
                      <a:r>
                        <a:rPr lang="ru-RU" sz="1600" dirty="0" smtClean="0">
                          <a:effectLst/>
                        </a:rPr>
                        <a:t>-модуль для</a:t>
                      </a:r>
                      <a:r>
                        <a:rPr lang="ru-RU" sz="1600" baseline="0" dirty="0" smtClean="0">
                          <a:effectLst/>
                        </a:rPr>
                        <a:t> </a:t>
                      </a:r>
                      <a:r>
                        <a:rPr lang="ru-RU" sz="1600" dirty="0" smtClean="0">
                          <a:effectLst/>
                        </a:rPr>
                        <a:t>беспроводной передачи данных и раздачи интернета</a:t>
                      </a:r>
                      <a:endParaRPr lang="ru-RU" sz="1600" b="1" dirty="0" smtClean="0">
                        <a:effectLst/>
                        <a:latin typeface="Courier New" pitchFamily="49" charset="0"/>
                        <a:cs typeface="Courier New" pitchFamily="49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75930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 smtClean="0">
                        <a:effectLst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effectLst/>
                        </a:rPr>
                        <a:t>Сменный</a:t>
                      </a:r>
                      <a:r>
                        <a:rPr lang="en-US" sz="1600" dirty="0" smtClean="0">
                          <a:effectLst/>
                        </a:rPr>
                        <a:t> </a:t>
                      </a:r>
                      <a:r>
                        <a:rPr lang="ru-RU" sz="1600" dirty="0" smtClean="0">
                          <a:effectLst/>
                        </a:rPr>
                        <a:t>аккумулятор</a:t>
                      </a:r>
                      <a:r>
                        <a:rPr lang="en-US" sz="1600" dirty="0" smtClean="0">
                          <a:effectLst/>
                        </a:rPr>
                        <a:t>,</a:t>
                      </a:r>
                      <a:r>
                        <a:rPr lang="ru-RU" sz="1600" dirty="0" smtClean="0">
                          <a:effectLst/>
                        </a:rPr>
                        <a:t> резервный аккумулятор</a:t>
                      </a:r>
                      <a:endParaRPr lang="ru-RU" sz="1600" b="1" dirty="0" smtClean="0">
                        <a:effectLst/>
                        <a:latin typeface="Courier New" pitchFamily="49" charset="0"/>
                        <a:cs typeface="Courier New" pitchFamily="49" charset="0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870205"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effectLst/>
                      </a:endParaRPr>
                    </a:p>
                    <a:p>
                      <a:pPr algn="ctr"/>
                      <a:r>
                        <a:rPr lang="ru-RU" sz="1600" dirty="0" smtClean="0">
                          <a:effectLst/>
                        </a:rPr>
                        <a:t>Мульти </a:t>
                      </a:r>
                      <a:r>
                        <a:rPr lang="ru-RU" sz="1600" dirty="0" err="1" smtClean="0">
                          <a:effectLst/>
                        </a:rPr>
                        <a:t>тачскрин</a:t>
                      </a:r>
                      <a:r>
                        <a:rPr lang="ru-RU" sz="1600" dirty="0" smtClean="0">
                          <a:effectLst/>
                        </a:rPr>
                        <a:t> с быстрой скоростью отклика — до 108 млн касаний в одну точку</a:t>
                      </a:r>
                      <a:endParaRPr lang="ru-RU" sz="1600" dirty="0">
                        <a:effectLst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8551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 smtClean="0">
                        <a:effectLst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effectLst/>
                        </a:rPr>
                        <a:t>Универсальные</a:t>
                      </a:r>
                      <a:r>
                        <a:rPr lang="en-US" sz="1600" dirty="0" smtClean="0">
                          <a:effectLst/>
                        </a:rPr>
                        <a:t> USB  </a:t>
                      </a:r>
                      <a:r>
                        <a:rPr lang="ru-RU" sz="1600" dirty="0" smtClean="0">
                          <a:effectLst/>
                        </a:rPr>
                        <a:t>разъемы для зарядки мобильных устройств</a:t>
                      </a:r>
                      <a:endParaRPr lang="ru-RU" sz="1600" b="1" dirty="0" smtClean="0">
                        <a:effectLst/>
                        <a:latin typeface="Courier New" pitchFamily="49" charset="0"/>
                        <a:cs typeface="Courier New" pitchFamily="49" charset="0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185" y="181955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51097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847206"/>
          </a:xfrm>
          <a:prstGeom prst="rect">
            <a:avLst/>
          </a:prstGeom>
          <a:solidFill>
            <a:srgbClr val="22B6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754630" y="133711"/>
            <a:ext cx="66545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</a:rPr>
              <a:t>Основные характеристики АЛОМАТ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7898" y="181955"/>
            <a:ext cx="403536" cy="459374"/>
          </a:xfrm>
          <a:prstGeom prst="rect">
            <a:avLst/>
          </a:prstGeom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61884600"/>
              </p:ext>
            </p:extLst>
          </p:nvPr>
        </p:nvGraphicFramePr>
        <p:xfrm>
          <a:off x="695324" y="985823"/>
          <a:ext cx="10801350" cy="571949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600450"/>
                <a:gridCol w="3600450"/>
                <a:gridCol w="3600450"/>
              </a:tblGrid>
              <a:tr h="491317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Конфигурация </a:t>
                      </a:r>
                      <a:endParaRPr lang="ru-RU" sz="1800" dirty="0"/>
                    </a:p>
                  </a:txBody>
                  <a:tcPr>
                    <a:solidFill>
                      <a:srgbClr val="2EBA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ANDROID</a:t>
                      </a:r>
                      <a:endParaRPr lang="ru-RU" sz="1800" dirty="0"/>
                    </a:p>
                  </a:txBody>
                  <a:tcPr>
                    <a:solidFill>
                      <a:srgbClr val="20AAC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LINUX</a:t>
                      </a:r>
                      <a:endParaRPr lang="ru-RU" sz="1800" dirty="0"/>
                    </a:p>
                  </a:txBody>
                  <a:tcPr>
                    <a:solidFill>
                      <a:srgbClr val="02C6D0"/>
                    </a:solidFill>
                  </a:tcPr>
                </a:tc>
              </a:tr>
              <a:tr h="332643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Процессор</a:t>
                      </a:r>
                      <a:endParaRPr lang="ru-RU" sz="1500" dirty="0"/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ARM</a:t>
                      </a:r>
                      <a:r>
                        <a:rPr lang="en-US" sz="1500" baseline="0" dirty="0" smtClean="0"/>
                        <a:t> Cortex </a:t>
                      </a:r>
                      <a:r>
                        <a:rPr lang="ru-RU" sz="1500" baseline="0" dirty="0" smtClean="0"/>
                        <a:t>А9</a:t>
                      </a:r>
                      <a:endParaRPr lang="ru-RU" sz="1500" dirty="0"/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kern="1200" dirty="0" smtClean="0"/>
                        <a:t>Intel Core i3-6100U</a:t>
                      </a:r>
                      <a:endParaRPr lang="ru-RU" sz="1500" b="0" dirty="0"/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379853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Память </a:t>
                      </a:r>
                      <a:endParaRPr lang="ru-RU" sz="15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2Gb</a:t>
                      </a:r>
                      <a:r>
                        <a:rPr lang="en-US" sz="1500" baseline="0" dirty="0" smtClean="0"/>
                        <a:t> DDR3SDRAM</a:t>
                      </a:r>
                      <a:endParaRPr lang="ru-RU" sz="15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DIMM</a:t>
                      </a:r>
                      <a:r>
                        <a:rPr lang="ru-RU" sz="1500" dirty="0" smtClean="0"/>
                        <a:t> </a:t>
                      </a:r>
                      <a:r>
                        <a:rPr lang="en-US" sz="1500" dirty="0" smtClean="0"/>
                        <a:t>DDR4 4Gb/SSD</a:t>
                      </a:r>
                      <a:r>
                        <a:rPr lang="en-US" sz="1500" baseline="0" dirty="0" smtClean="0"/>
                        <a:t> 120gb</a:t>
                      </a:r>
                      <a:endParaRPr lang="ru-RU" sz="15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28724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Опер</a:t>
                      </a:r>
                      <a:r>
                        <a:rPr lang="ru-RU" sz="1500" baseline="0" dirty="0" smtClean="0"/>
                        <a:t>ационная система </a:t>
                      </a:r>
                      <a:endParaRPr lang="ru-RU" sz="1500" dirty="0"/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And</a:t>
                      </a:r>
                      <a:r>
                        <a:rPr lang="en-US" sz="1500" baseline="0" dirty="0" smtClean="0"/>
                        <a:t>roid 4x</a:t>
                      </a:r>
                      <a:endParaRPr lang="ru-RU" sz="1500" dirty="0"/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Linux</a:t>
                      </a:r>
                      <a:endParaRPr lang="ru-RU" sz="1500" dirty="0"/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342979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Язык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PHP</a:t>
                      </a:r>
                      <a:r>
                        <a:rPr lang="en-US" sz="1500" baseline="0" dirty="0" smtClean="0"/>
                        <a:t> JAVA</a:t>
                      </a:r>
                      <a:endParaRPr lang="ru-RU" sz="15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PHP</a:t>
                      </a:r>
                      <a:endParaRPr lang="ru-RU" sz="15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63396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Источник</a:t>
                      </a:r>
                      <a:r>
                        <a:rPr lang="ru-RU" sz="1500" baseline="0" dirty="0" smtClean="0"/>
                        <a:t> питания</a:t>
                      </a:r>
                      <a:endParaRPr lang="ru-RU" sz="1500" dirty="0"/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Блок</a:t>
                      </a:r>
                      <a:r>
                        <a:rPr lang="ru-RU" sz="1500" baseline="0" dirty="0" smtClean="0"/>
                        <a:t> питания</a:t>
                      </a:r>
                      <a:endParaRPr lang="ru-RU" sz="1500" dirty="0"/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Блок питания </a:t>
                      </a:r>
                      <a:r>
                        <a:rPr lang="en-US" sz="1500" dirty="0" smtClean="0"/>
                        <a:t>Huntkey 450w</a:t>
                      </a:r>
                      <a:endParaRPr lang="ru-RU" sz="1500" dirty="0"/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342979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 </a:t>
                      </a:r>
                      <a:r>
                        <a:rPr lang="ru-RU" sz="1500" dirty="0" smtClean="0"/>
                        <a:t>Связь </a:t>
                      </a:r>
                      <a:endParaRPr lang="ru-RU" sz="15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Groove</a:t>
                      </a:r>
                      <a:r>
                        <a:rPr lang="ru-RU" sz="15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lang="en-US" sz="15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GA 52HPacn</a:t>
                      </a:r>
                      <a:endParaRPr lang="ru-RU" sz="15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Groove</a:t>
                      </a:r>
                      <a:r>
                        <a:rPr lang="ru-RU" sz="15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lang="en-US" sz="15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GA 52HPacn</a:t>
                      </a:r>
                      <a:endParaRPr lang="ru-RU" sz="15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621318">
                <a:tc>
                  <a:txBody>
                    <a:bodyPr/>
                    <a:lstStyle/>
                    <a:p>
                      <a:pPr algn="ctr"/>
                      <a:endParaRPr lang="ru-RU" sz="1500" dirty="0" smtClean="0"/>
                    </a:p>
                    <a:p>
                      <a:pPr algn="ctr"/>
                      <a:r>
                        <a:rPr lang="ru-RU" sz="1500" dirty="0" smtClean="0"/>
                        <a:t>Термопринте</a:t>
                      </a:r>
                      <a:r>
                        <a:rPr lang="ru-RU" sz="1500" baseline="0" dirty="0" smtClean="0"/>
                        <a:t>р</a:t>
                      </a:r>
                      <a:endParaRPr lang="ru-RU" sz="1500" dirty="0"/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Печатающий </a:t>
                      </a:r>
                      <a:r>
                        <a:rPr lang="ru-RU" sz="15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термомеханизм</a:t>
                      </a:r>
                      <a:r>
                        <a:rPr lang="ru-RU" sz="15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Citizen LT-2320H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Термопринтер </a:t>
                      </a:r>
                      <a:r>
                        <a:rPr lang="en-US" sz="15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BT-T080R</a:t>
                      </a:r>
                      <a:endParaRPr lang="en-US" sz="15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Печатающий </a:t>
                      </a:r>
                      <a:r>
                        <a:rPr lang="ru-RU" sz="15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термомеханизм</a:t>
                      </a:r>
                      <a:r>
                        <a:rPr lang="ru-RU" sz="15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Citizen LT-2320H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Термопринтер </a:t>
                      </a:r>
                      <a:r>
                        <a:rPr lang="en-US" sz="15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BT-T080R</a:t>
                      </a:r>
                      <a:endParaRPr lang="en-US" sz="15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373975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Коммуникация</a:t>
                      </a:r>
                      <a:endParaRPr lang="ru-RU" sz="15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err="1" smtClean="0"/>
                        <a:t>WiFi</a:t>
                      </a:r>
                      <a:r>
                        <a:rPr lang="en-US" sz="1500" dirty="0" smtClean="0"/>
                        <a:t>,</a:t>
                      </a:r>
                      <a:r>
                        <a:rPr lang="en-US" sz="1500" baseline="0" dirty="0" smtClean="0"/>
                        <a:t> Bluetooth</a:t>
                      </a:r>
                      <a:endParaRPr lang="ru-RU" sz="15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err="1" smtClean="0"/>
                        <a:t>WiFi</a:t>
                      </a:r>
                      <a:r>
                        <a:rPr lang="en-US" sz="1500" dirty="0" smtClean="0"/>
                        <a:t>,</a:t>
                      </a:r>
                      <a:r>
                        <a:rPr lang="en-US" sz="1500" baseline="0" dirty="0" smtClean="0"/>
                        <a:t> Bluetooth</a:t>
                      </a:r>
                      <a:endParaRPr lang="ru-RU" sz="1500" dirty="0" smtClean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42979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Экран </a:t>
                      </a: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Multi</a:t>
                      </a:r>
                      <a:r>
                        <a:rPr lang="en-US" sz="1500" baseline="0" dirty="0" smtClean="0"/>
                        <a:t> Touch</a:t>
                      </a:r>
                      <a:r>
                        <a:rPr lang="ru-RU" sz="1500" baseline="0" dirty="0" smtClean="0"/>
                        <a:t> </a:t>
                      </a:r>
                      <a:r>
                        <a:rPr lang="en-US" sz="1500" baseline="0" dirty="0" smtClean="0"/>
                        <a:t>screen</a:t>
                      </a:r>
                      <a:r>
                        <a:rPr lang="ru-RU" sz="1500" baseline="0" dirty="0" smtClean="0"/>
                        <a:t> 108 млн. касаний</a:t>
                      </a:r>
                      <a:endParaRPr lang="ru-RU" sz="1500" dirty="0"/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smtClean="0"/>
                        <a:t>Multi</a:t>
                      </a:r>
                      <a:r>
                        <a:rPr lang="en-US" sz="1500" baseline="0" dirty="0" smtClean="0"/>
                        <a:t> Touch screen</a:t>
                      </a:r>
                      <a:r>
                        <a:rPr lang="ru-RU" sz="1500" baseline="0" dirty="0" smtClean="0"/>
                        <a:t> 108 млн. касаний</a:t>
                      </a:r>
                      <a:endParaRPr lang="ru-RU" sz="1500" dirty="0" smtClean="0"/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342979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Вес </a:t>
                      </a:r>
                      <a:endParaRPr lang="ru-RU" sz="15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12</a:t>
                      </a:r>
                      <a:r>
                        <a:rPr lang="en-US" sz="1500" dirty="0" smtClean="0"/>
                        <a:t>kg</a:t>
                      </a:r>
                      <a:endParaRPr lang="ru-RU" sz="15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13</a:t>
                      </a:r>
                      <a:r>
                        <a:rPr lang="en-US" sz="1500" dirty="0" smtClean="0"/>
                        <a:t>kg</a:t>
                      </a:r>
                      <a:endParaRPr lang="ru-RU" sz="15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28724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Размер </a:t>
                      </a:r>
                      <a:endParaRPr lang="ru-RU" sz="1500" dirty="0"/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180x60x102</a:t>
                      </a:r>
                      <a:endParaRPr lang="ru-RU" sz="1500" dirty="0"/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smtClean="0"/>
                        <a:t>180x60x102</a:t>
                      </a:r>
                      <a:endParaRPr lang="ru-RU" sz="1500" dirty="0" smtClean="0"/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342979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Интерфейс</a:t>
                      </a:r>
                      <a:endParaRPr lang="ru-RU" sz="15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6</a:t>
                      </a:r>
                      <a:r>
                        <a:rPr lang="en-US" sz="1500" baseline="0" dirty="0" smtClean="0"/>
                        <a:t> USB port </a:t>
                      </a:r>
                      <a:endParaRPr lang="ru-RU" sz="15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smtClean="0"/>
                        <a:t>6</a:t>
                      </a:r>
                      <a:r>
                        <a:rPr lang="en-US" sz="1500" baseline="0" dirty="0" smtClean="0"/>
                        <a:t> USB port </a:t>
                      </a:r>
                      <a:endParaRPr lang="ru-RU" sz="1500" dirty="0" smtClean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28724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Корпус</a:t>
                      </a:r>
                      <a:endParaRPr lang="ru-RU" sz="1500" dirty="0"/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Акрил, Оргстекло </a:t>
                      </a:r>
                      <a:endParaRPr lang="ru-RU" sz="1500" dirty="0"/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/>
                        <a:t>Акрил, Оргстекло </a:t>
                      </a: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</a:tbl>
          </a:graphicData>
        </a:graphic>
      </p:graphicFrame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185" y="181955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1606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/>
          <p:cNvSpPr/>
          <p:nvPr/>
        </p:nvSpPr>
        <p:spPr>
          <a:xfrm>
            <a:off x="0" y="1196418"/>
            <a:ext cx="12192000" cy="522111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05099" y="0"/>
            <a:ext cx="12192000" cy="847206"/>
          </a:xfrm>
          <a:prstGeom prst="rect">
            <a:avLst/>
          </a:prstGeom>
          <a:solidFill>
            <a:srgbClr val="22B6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965704" y="133711"/>
            <a:ext cx="6260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800" b="1" dirty="0" err="1" smtClean="0">
                <a:solidFill>
                  <a:schemeClr val="bg1"/>
                </a:solidFill>
                <a:latin typeface="+mj-lt"/>
              </a:rPr>
              <a:t>Инфомат</a:t>
            </a:r>
            <a:r>
              <a:rPr lang="en-US" sz="28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800" b="1" dirty="0" smtClean="0">
                <a:solidFill>
                  <a:schemeClr val="bg1"/>
                </a:solidFill>
                <a:latin typeface="+mj-lt"/>
              </a:rPr>
              <a:t>- </a:t>
            </a:r>
            <a:r>
              <a:rPr lang="en-US" sz="2800" b="1" dirty="0" smtClean="0">
                <a:solidFill>
                  <a:schemeClr val="bg1"/>
                </a:solidFill>
                <a:latin typeface="+mj-lt"/>
              </a:rPr>
              <a:t>KAROMAT</a:t>
            </a:r>
            <a:r>
              <a:rPr lang="ru-RU" sz="2800" b="1" dirty="0" smtClean="0">
                <a:solidFill>
                  <a:schemeClr val="bg1"/>
                </a:solidFill>
                <a:latin typeface="+mj-lt"/>
              </a:rPr>
              <a:t> </a:t>
            </a:r>
            <a:endParaRPr lang="ru-RU" sz="28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7898" y="181955"/>
            <a:ext cx="403536" cy="459374"/>
          </a:xfrm>
          <a:prstGeom prst="rect">
            <a:avLst/>
          </a:prstGeom>
        </p:spPr>
      </p:pic>
      <p:graphicFrame>
        <p:nvGraphicFramePr>
          <p:cNvPr id="32" name="Таблица 3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36468205"/>
              </p:ext>
            </p:extLst>
          </p:nvPr>
        </p:nvGraphicFramePr>
        <p:xfrm>
          <a:off x="6827440" y="1222049"/>
          <a:ext cx="4699608" cy="517784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699608"/>
              </a:tblGrid>
              <a:tr h="81185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200" dirty="0" smtClean="0">
                          <a:effectLst/>
                          <a:latin typeface="+mj-lt"/>
                        </a:rPr>
                        <a:t>Технические характеристики</a:t>
                      </a:r>
                      <a:endParaRPr lang="ru-RU" sz="2200" dirty="0">
                        <a:effectLst/>
                        <a:latin typeface="+mj-lt"/>
                      </a:endParaRPr>
                    </a:p>
                  </a:txBody>
                  <a:tcPr>
                    <a:solidFill>
                      <a:srgbClr val="20AAC6"/>
                    </a:solidFill>
                  </a:tcPr>
                </a:tc>
              </a:tr>
              <a:tr h="8924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 smtClean="0">
                        <a:effectLst/>
                        <a:latin typeface="+mj-lt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effectLst/>
                          <a:latin typeface="+mj-lt"/>
                        </a:rPr>
                        <a:t>WIFI</a:t>
                      </a:r>
                      <a:r>
                        <a:rPr lang="ru-RU" sz="1600" dirty="0" smtClean="0">
                          <a:effectLst/>
                          <a:latin typeface="+mj-lt"/>
                        </a:rPr>
                        <a:t>-модуль для</a:t>
                      </a:r>
                      <a:r>
                        <a:rPr lang="ru-RU" sz="1600" baseline="0" dirty="0" smtClean="0">
                          <a:effectLst/>
                          <a:latin typeface="+mj-lt"/>
                        </a:rPr>
                        <a:t> </a:t>
                      </a:r>
                      <a:r>
                        <a:rPr lang="ru-RU" sz="1600" dirty="0" smtClean="0">
                          <a:effectLst/>
                          <a:latin typeface="+mj-lt"/>
                        </a:rPr>
                        <a:t>беспроводной передачи данных и раздачи интернета</a:t>
                      </a:r>
                      <a:endParaRPr lang="ru-RU" sz="1600" b="0" dirty="0" smtClean="0">
                        <a:effectLst/>
                        <a:latin typeface="+mj-lt"/>
                        <a:cs typeface="Courier New" pitchFamily="49" charset="0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7772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 smtClean="0">
                        <a:effectLst/>
                        <a:latin typeface="+mj-lt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effectLst/>
                          <a:latin typeface="+mj-lt"/>
                          <a:cs typeface="Courier New" pitchFamily="49" charset="0"/>
                        </a:rPr>
                        <a:t>Сменный</a:t>
                      </a:r>
                      <a:r>
                        <a:rPr lang="en-US" sz="1600" b="0" dirty="0" smtClean="0">
                          <a:effectLst/>
                          <a:latin typeface="+mj-lt"/>
                          <a:cs typeface="Courier New" pitchFamily="49" charset="0"/>
                        </a:rPr>
                        <a:t> </a:t>
                      </a:r>
                      <a:r>
                        <a:rPr lang="ru-RU" sz="1600" b="0" dirty="0" smtClean="0">
                          <a:effectLst/>
                          <a:latin typeface="+mj-lt"/>
                          <a:cs typeface="Courier New" pitchFamily="49" charset="0"/>
                        </a:rPr>
                        <a:t>аккумулятор</a:t>
                      </a:r>
                      <a:r>
                        <a:rPr lang="en-US" sz="1600" b="0" dirty="0" smtClean="0">
                          <a:effectLst/>
                          <a:latin typeface="+mj-lt"/>
                          <a:cs typeface="Courier New" pitchFamily="49" charset="0"/>
                        </a:rPr>
                        <a:t>,</a:t>
                      </a:r>
                      <a:r>
                        <a:rPr lang="ru-RU" sz="1600" b="0" dirty="0" smtClean="0">
                          <a:effectLst/>
                          <a:latin typeface="+mj-lt"/>
                          <a:cs typeface="Courier New" pitchFamily="49" charset="0"/>
                        </a:rPr>
                        <a:t> резервный аккумулятор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759302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/>
                          <a:latin typeface="+mj-lt"/>
                        </a:rPr>
                        <a:t>Мульти </a:t>
                      </a:r>
                      <a:r>
                        <a:rPr lang="ru-RU" sz="1600" dirty="0" err="1" smtClean="0">
                          <a:effectLst/>
                          <a:latin typeface="+mj-lt"/>
                        </a:rPr>
                        <a:t>тачскрин</a:t>
                      </a:r>
                      <a:r>
                        <a:rPr lang="ru-RU" sz="1600" dirty="0" smtClean="0">
                          <a:effectLst/>
                          <a:latin typeface="+mj-lt"/>
                        </a:rPr>
                        <a:t> с быстрой скоростью отклика — до 108 млн касаний в одну точку</a:t>
                      </a:r>
                      <a:endParaRPr lang="ru-RU" sz="1600" dirty="0">
                        <a:effectLst/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870205"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effectLst/>
                        <a:latin typeface="+mj-lt"/>
                      </a:endParaRPr>
                    </a:p>
                    <a:p>
                      <a:pPr algn="ctr"/>
                      <a:r>
                        <a:rPr lang="ru-RU" sz="1600" b="0" dirty="0" smtClean="0">
                          <a:effectLst/>
                          <a:latin typeface="+mj-lt"/>
                          <a:cs typeface="Courier New" pitchFamily="49" charset="0"/>
                        </a:rPr>
                        <a:t>Универсальные</a:t>
                      </a:r>
                      <a:r>
                        <a:rPr lang="en-US" sz="1600" b="0" dirty="0" smtClean="0">
                          <a:effectLst/>
                          <a:latin typeface="+mj-lt"/>
                          <a:cs typeface="Courier New" pitchFamily="49" charset="0"/>
                        </a:rPr>
                        <a:t> USB  </a:t>
                      </a:r>
                      <a:r>
                        <a:rPr lang="ru-RU" sz="1600" b="0" dirty="0" smtClean="0">
                          <a:effectLst/>
                          <a:latin typeface="+mj-lt"/>
                          <a:cs typeface="Courier New" pitchFamily="49" charset="0"/>
                        </a:rPr>
                        <a:t>разъемы для подзарядки мобильных устройств</a:t>
                      </a:r>
                      <a:endParaRPr lang="ru-RU" sz="1600" b="0" dirty="0">
                        <a:effectLst/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8551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i="0" kern="1200" baseline="0" dirty="0" smtClean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Мощное пластиковое покрытие, </a:t>
                      </a:r>
                      <a:r>
                        <a:rPr lang="ru-RU" sz="1600" b="0" i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ударопрочность</a:t>
                      </a:r>
                      <a:r>
                        <a:rPr lang="ru-RU" sz="16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которого </a:t>
                      </a:r>
                      <a:r>
                        <a:rPr lang="ru-RU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в 5 раз выше, чем</a:t>
                      </a:r>
                      <a:r>
                        <a:rPr lang="ru-RU" sz="16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у стандартного стекла</a:t>
                      </a:r>
                      <a:endParaRPr lang="ru-RU" sz="1600" b="0" dirty="0" smtClean="0">
                        <a:solidFill>
                          <a:srgbClr val="000000"/>
                        </a:solidFill>
                        <a:effectLst/>
                        <a:latin typeface="+mj-lt"/>
                        <a:cs typeface="Courier New" pitchFamily="49" charset="0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</a:tbl>
          </a:graphicData>
        </a:graphic>
      </p:graphicFrame>
      <p:pic>
        <p:nvPicPr>
          <p:cNvPr id="10" name="Picture 2" descr="C:\Users\Poker\Desktop\photo_2017-06-07_15-57-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5326" y="1196418"/>
            <a:ext cx="5133974" cy="5221116"/>
          </a:xfrm>
          <a:prstGeom prst="rect">
            <a:avLst/>
          </a:prstGeom>
          <a:noFill/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185" y="181955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55465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847206"/>
          </a:xfrm>
          <a:prstGeom prst="rect">
            <a:avLst/>
          </a:prstGeom>
          <a:solidFill>
            <a:srgbClr val="22B6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187723" y="133711"/>
            <a:ext cx="8067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latin typeface="+mj-lt"/>
              </a:rPr>
              <a:t>Основные характеристики </a:t>
            </a:r>
            <a:r>
              <a:rPr lang="en-US" sz="2800" b="1" dirty="0" smtClean="0">
                <a:solidFill>
                  <a:schemeClr val="bg1"/>
                </a:solidFill>
                <a:latin typeface="+mj-lt"/>
              </a:rPr>
              <a:t>KAROMAT</a:t>
            </a:r>
            <a:endParaRPr lang="ru-RU" sz="28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7898" y="181955"/>
            <a:ext cx="403536" cy="459374"/>
          </a:xfrm>
          <a:prstGeom prst="rect">
            <a:avLst/>
          </a:prstGeom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33715671"/>
              </p:ext>
            </p:extLst>
          </p:nvPr>
        </p:nvGraphicFramePr>
        <p:xfrm>
          <a:off x="695324" y="985823"/>
          <a:ext cx="10801350" cy="556356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600450"/>
                <a:gridCol w="3600450"/>
                <a:gridCol w="3600450"/>
              </a:tblGrid>
              <a:tr h="491317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+mj-lt"/>
                        </a:rPr>
                        <a:t>Конфигурация </a:t>
                      </a:r>
                      <a:endParaRPr lang="ru-RU" sz="1800" dirty="0">
                        <a:latin typeface="+mj-lt"/>
                      </a:endParaRPr>
                    </a:p>
                  </a:txBody>
                  <a:tcPr>
                    <a:solidFill>
                      <a:srgbClr val="2EBA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j-lt"/>
                        </a:rPr>
                        <a:t>ANDROID</a:t>
                      </a:r>
                      <a:endParaRPr lang="ru-RU" sz="1800" dirty="0">
                        <a:latin typeface="+mj-lt"/>
                      </a:endParaRPr>
                    </a:p>
                  </a:txBody>
                  <a:tcPr>
                    <a:solidFill>
                      <a:srgbClr val="20AAC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j-lt"/>
                        </a:rPr>
                        <a:t>LINUX</a:t>
                      </a:r>
                      <a:endParaRPr lang="ru-RU" sz="1800" dirty="0">
                        <a:latin typeface="+mj-lt"/>
                      </a:endParaRPr>
                    </a:p>
                  </a:txBody>
                  <a:tcPr>
                    <a:solidFill>
                      <a:srgbClr val="02C6D0"/>
                    </a:solidFill>
                  </a:tcPr>
                </a:tc>
              </a:tr>
              <a:tr h="332643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Процессор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+mj-lt"/>
                        </a:rPr>
                        <a:t>ARM</a:t>
                      </a:r>
                      <a:r>
                        <a:rPr lang="en-US" sz="1500" baseline="0" dirty="0" smtClean="0">
                          <a:latin typeface="+mj-lt"/>
                        </a:rPr>
                        <a:t> Cortex </a:t>
                      </a:r>
                      <a:r>
                        <a:rPr lang="ru-RU" sz="1500" baseline="0" dirty="0" smtClean="0">
                          <a:latin typeface="+mj-lt"/>
                        </a:rPr>
                        <a:t>А9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kern="1200" dirty="0" smtClean="0">
                          <a:latin typeface="+mj-lt"/>
                        </a:rPr>
                        <a:t>Intel Core i3-6100U</a:t>
                      </a:r>
                      <a:endParaRPr lang="ru-RU" sz="1500" b="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379853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Память 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+mj-lt"/>
                        </a:rPr>
                        <a:t>2Gb</a:t>
                      </a:r>
                      <a:r>
                        <a:rPr lang="en-US" sz="1500" baseline="0" dirty="0" smtClean="0">
                          <a:latin typeface="+mj-lt"/>
                        </a:rPr>
                        <a:t> DDR3SDRAM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+mj-lt"/>
                        </a:rPr>
                        <a:t>DIMM</a:t>
                      </a:r>
                      <a:r>
                        <a:rPr lang="ru-RU" sz="1500" dirty="0" smtClean="0">
                          <a:latin typeface="+mj-lt"/>
                        </a:rPr>
                        <a:t> </a:t>
                      </a:r>
                      <a:r>
                        <a:rPr lang="en-US" sz="1500" dirty="0" smtClean="0">
                          <a:latin typeface="+mj-lt"/>
                        </a:rPr>
                        <a:t>DDR4 4Gb/SSD</a:t>
                      </a:r>
                      <a:r>
                        <a:rPr lang="en-US" sz="1500" baseline="0" dirty="0" smtClean="0">
                          <a:latin typeface="+mj-lt"/>
                        </a:rPr>
                        <a:t> 120gb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28724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Опер</a:t>
                      </a:r>
                      <a:r>
                        <a:rPr lang="ru-RU" sz="1500" baseline="0" dirty="0" smtClean="0">
                          <a:latin typeface="+mj-lt"/>
                        </a:rPr>
                        <a:t>ационная система 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+mj-lt"/>
                        </a:rPr>
                        <a:t>And</a:t>
                      </a:r>
                      <a:r>
                        <a:rPr lang="en-US" sz="1500" baseline="0" dirty="0" smtClean="0">
                          <a:latin typeface="+mj-lt"/>
                        </a:rPr>
                        <a:t>roid 4x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+mj-lt"/>
                        </a:rPr>
                        <a:t>Linux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342979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Язык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+mj-lt"/>
                        </a:rPr>
                        <a:t>PHP</a:t>
                      </a:r>
                      <a:r>
                        <a:rPr lang="en-US" sz="1500" baseline="0" dirty="0" smtClean="0">
                          <a:latin typeface="+mj-lt"/>
                        </a:rPr>
                        <a:t> JAVA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+mj-lt"/>
                        </a:rPr>
                        <a:t>PHP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63396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Источник</a:t>
                      </a:r>
                      <a:r>
                        <a:rPr lang="ru-RU" sz="1500" baseline="0" dirty="0" smtClean="0">
                          <a:latin typeface="+mj-lt"/>
                        </a:rPr>
                        <a:t> питания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Блок</a:t>
                      </a:r>
                      <a:r>
                        <a:rPr lang="ru-RU" sz="1500" baseline="0" dirty="0" smtClean="0">
                          <a:latin typeface="+mj-lt"/>
                        </a:rPr>
                        <a:t> питания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Блок питания </a:t>
                      </a:r>
                      <a:r>
                        <a:rPr lang="en-US" sz="1500" dirty="0" smtClean="0">
                          <a:latin typeface="+mj-lt"/>
                        </a:rPr>
                        <a:t>Huntkey 450w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342979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+mj-lt"/>
                        </a:rPr>
                        <a:t> </a:t>
                      </a:r>
                      <a:r>
                        <a:rPr lang="ru-RU" sz="1500" dirty="0" smtClean="0">
                          <a:latin typeface="+mj-lt"/>
                        </a:rPr>
                        <a:t>Связь 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lt"/>
                        </a:rPr>
                        <a:t>Groove</a:t>
                      </a:r>
                      <a:r>
                        <a:rPr lang="ru-RU" sz="15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lt"/>
                        </a:rPr>
                        <a:t> </a:t>
                      </a:r>
                      <a:r>
                        <a:rPr lang="en-US" sz="15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lt"/>
                        </a:rPr>
                        <a:t>GA 52HPacn</a:t>
                      </a:r>
                      <a:endParaRPr lang="ru-RU" sz="15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lt"/>
                        </a:rPr>
                        <a:t>Groove</a:t>
                      </a:r>
                      <a:r>
                        <a:rPr lang="ru-RU" sz="15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lt"/>
                        </a:rPr>
                        <a:t> </a:t>
                      </a:r>
                      <a:r>
                        <a:rPr lang="en-US" sz="15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lt"/>
                        </a:rPr>
                        <a:t>GA 52HPacn</a:t>
                      </a:r>
                      <a:endParaRPr lang="ru-RU" sz="15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621318">
                <a:tc>
                  <a:txBody>
                    <a:bodyPr/>
                    <a:lstStyle/>
                    <a:p>
                      <a:pPr algn="ctr"/>
                      <a:endParaRPr lang="ru-RU" sz="1500" dirty="0" smtClean="0">
                        <a:latin typeface="+mj-lt"/>
                      </a:endParaRPr>
                    </a:p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Термопринте</a:t>
                      </a:r>
                      <a:r>
                        <a:rPr lang="ru-RU" sz="1500" baseline="0" dirty="0" smtClean="0">
                          <a:latin typeface="+mj-lt"/>
                        </a:rPr>
                        <a:t>р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500" b="0" i="0" kern="1200" dirty="0" smtClean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i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-</a:t>
                      </a:r>
                      <a:endParaRPr lang="en-US" sz="1500" b="0" i="0" kern="1200" dirty="0" smtClean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500" b="0" i="0" kern="1200" dirty="0" smtClean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i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-</a:t>
                      </a:r>
                      <a:endParaRPr lang="en-US" sz="1500" b="0" i="0" kern="1200" dirty="0" smtClean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373975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Коммуникация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err="1" smtClean="0">
                          <a:latin typeface="+mj-lt"/>
                        </a:rPr>
                        <a:t>WiFi</a:t>
                      </a:r>
                      <a:r>
                        <a:rPr lang="en-US" sz="1500" dirty="0" smtClean="0">
                          <a:latin typeface="+mj-lt"/>
                        </a:rPr>
                        <a:t>,</a:t>
                      </a:r>
                      <a:r>
                        <a:rPr lang="en-US" sz="1500" baseline="0" dirty="0" smtClean="0">
                          <a:latin typeface="+mj-lt"/>
                        </a:rPr>
                        <a:t> Bluetooth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err="1" smtClean="0">
                          <a:latin typeface="+mj-lt"/>
                        </a:rPr>
                        <a:t>WiFi</a:t>
                      </a:r>
                      <a:r>
                        <a:rPr lang="en-US" sz="1500" dirty="0" smtClean="0">
                          <a:latin typeface="+mj-lt"/>
                        </a:rPr>
                        <a:t>,</a:t>
                      </a:r>
                      <a:r>
                        <a:rPr lang="en-US" sz="1500" baseline="0" dirty="0" smtClean="0">
                          <a:latin typeface="+mj-lt"/>
                        </a:rPr>
                        <a:t> Bluetooth</a:t>
                      </a:r>
                      <a:endParaRPr lang="ru-RU" sz="1500" dirty="0" smtClean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42979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Экран </a:t>
                      </a: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+mj-lt"/>
                        </a:rPr>
                        <a:t>Multi</a:t>
                      </a:r>
                      <a:r>
                        <a:rPr lang="en-US" sz="1500" baseline="0" dirty="0" smtClean="0">
                          <a:latin typeface="+mj-lt"/>
                        </a:rPr>
                        <a:t> Touch</a:t>
                      </a:r>
                      <a:r>
                        <a:rPr lang="ru-RU" sz="1500" baseline="0" dirty="0" smtClean="0">
                          <a:latin typeface="+mj-lt"/>
                        </a:rPr>
                        <a:t> </a:t>
                      </a:r>
                      <a:r>
                        <a:rPr lang="en-US" sz="1500" baseline="0" dirty="0" smtClean="0">
                          <a:latin typeface="+mj-lt"/>
                        </a:rPr>
                        <a:t>screen</a:t>
                      </a:r>
                      <a:r>
                        <a:rPr lang="ru-RU" sz="1500" baseline="0" dirty="0" smtClean="0">
                          <a:latin typeface="+mj-lt"/>
                        </a:rPr>
                        <a:t> 108 млн. касаний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smtClean="0">
                          <a:latin typeface="+mj-lt"/>
                        </a:rPr>
                        <a:t>Multi</a:t>
                      </a:r>
                      <a:r>
                        <a:rPr lang="en-US" sz="1500" baseline="0" dirty="0" smtClean="0">
                          <a:latin typeface="+mj-lt"/>
                        </a:rPr>
                        <a:t> Touch screen</a:t>
                      </a:r>
                      <a:r>
                        <a:rPr lang="ru-RU" sz="1500" baseline="0" dirty="0" smtClean="0">
                          <a:latin typeface="+mj-lt"/>
                        </a:rPr>
                        <a:t> 108 млн. касаний</a:t>
                      </a:r>
                      <a:endParaRPr lang="ru-RU" sz="1500" dirty="0" smtClean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342979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Вес 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5</a:t>
                      </a:r>
                      <a:r>
                        <a:rPr lang="en-US" sz="1500" dirty="0" smtClean="0">
                          <a:latin typeface="+mj-lt"/>
                        </a:rPr>
                        <a:t>kg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6</a:t>
                      </a:r>
                      <a:r>
                        <a:rPr lang="en-US" sz="1500" dirty="0" smtClean="0">
                          <a:latin typeface="+mj-lt"/>
                        </a:rPr>
                        <a:t>kg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28724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Размер 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+mj-lt"/>
                        </a:rPr>
                        <a:t>180x60x</a:t>
                      </a:r>
                      <a:r>
                        <a:rPr lang="ru-RU" sz="1500" dirty="0" smtClean="0">
                          <a:latin typeface="+mj-lt"/>
                        </a:rPr>
                        <a:t>60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smtClean="0">
                          <a:latin typeface="+mj-lt"/>
                        </a:rPr>
                        <a:t>180x60x</a:t>
                      </a:r>
                      <a:r>
                        <a:rPr lang="ru-RU" sz="1500" dirty="0" smtClean="0">
                          <a:latin typeface="+mj-lt"/>
                        </a:rPr>
                        <a:t>60</a:t>
                      </a: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342979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Интерфейс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+mj-lt"/>
                        </a:rPr>
                        <a:t>6</a:t>
                      </a:r>
                      <a:r>
                        <a:rPr lang="en-US" sz="1500" baseline="0" dirty="0" smtClean="0">
                          <a:latin typeface="+mj-lt"/>
                        </a:rPr>
                        <a:t> USB port 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smtClean="0">
                          <a:latin typeface="+mj-lt"/>
                        </a:rPr>
                        <a:t>6</a:t>
                      </a:r>
                      <a:r>
                        <a:rPr lang="en-US" sz="1500" baseline="0" dirty="0" smtClean="0">
                          <a:latin typeface="+mj-lt"/>
                        </a:rPr>
                        <a:t> USB port </a:t>
                      </a:r>
                      <a:endParaRPr lang="ru-RU" sz="1500" dirty="0" smtClean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28724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Корпус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Акрил, оргстекло, металл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>
                          <a:latin typeface="+mj-lt"/>
                        </a:rPr>
                        <a:t>Акрил, оргстекло,  металл </a:t>
                      </a: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185" y="181955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57338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/>
          <p:cNvSpPr/>
          <p:nvPr/>
        </p:nvSpPr>
        <p:spPr>
          <a:xfrm>
            <a:off x="0" y="1196418"/>
            <a:ext cx="12192000" cy="522111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12192000" cy="847206"/>
          </a:xfrm>
          <a:prstGeom prst="rect">
            <a:avLst/>
          </a:prstGeom>
          <a:solidFill>
            <a:srgbClr val="22B6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965704" y="133711"/>
            <a:ext cx="6260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800" b="1" dirty="0" err="1" smtClean="0">
                <a:solidFill>
                  <a:schemeClr val="bg1"/>
                </a:solidFill>
                <a:latin typeface="+mj-lt"/>
              </a:rPr>
              <a:t>Инфомат</a:t>
            </a:r>
            <a:r>
              <a:rPr lang="en-US" sz="28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800" b="1" dirty="0" smtClean="0">
                <a:solidFill>
                  <a:schemeClr val="bg1"/>
                </a:solidFill>
                <a:latin typeface="+mj-lt"/>
              </a:rPr>
              <a:t>- </a:t>
            </a:r>
            <a:r>
              <a:rPr lang="en-US" sz="2800" b="1" dirty="0" smtClean="0">
                <a:solidFill>
                  <a:schemeClr val="bg1"/>
                </a:solidFill>
                <a:latin typeface="+mj-lt"/>
              </a:rPr>
              <a:t>MANZUR</a:t>
            </a:r>
            <a:endParaRPr lang="ru-RU" sz="28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7898" y="181955"/>
            <a:ext cx="403536" cy="459374"/>
          </a:xfrm>
          <a:prstGeom prst="rect">
            <a:avLst/>
          </a:prstGeom>
        </p:spPr>
      </p:pic>
      <p:graphicFrame>
        <p:nvGraphicFramePr>
          <p:cNvPr id="32" name="Таблица 3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8613411"/>
              </p:ext>
            </p:extLst>
          </p:nvPr>
        </p:nvGraphicFramePr>
        <p:xfrm>
          <a:off x="6793256" y="1189375"/>
          <a:ext cx="4699608" cy="523866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699608"/>
              </a:tblGrid>
              <a:tr h="108428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ru-RU" sz="2400" dirty="0" smtClean="0">
                        <a:effectLst/>
                        <a:latin typeface="+mj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200" dirty="0" smtClean="0">
                          <a:effectLst/>
                          <a:latin typeface="+mj-lt"/>
                        </a:rPr>
                        <a:t>Технические характеристики</a:t>
                      </a:r>
                      <a:endParaRPr lang="ru-RU" sz="2200" dirty="0">
                        <a:effectLst/>
                        <a:latin typeface="+mj-lt"/>
                      </a:endParaRPr>
                    </a:p>
                  </a:txBody>
                  <a:tcPr>
                    <a:solidFill>
                      <a:srgbClr val="20AAC6"/>
                    </a:solidFill>
                  </a:tcPr>
                </a:tc>
              </a:tr>
              <a:tr h="8924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500" dirty="0" smtClean="0">
                        <a:effectLst/>
                        <a:latin typeface="+mj-lt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smtClean="0">
                          <a:effectLst/>
                          <a:latin typeface="+mj-lt"/>
                        </a:rPr>
                        <a:t>WIFI</a:t>
                      </a:r>
                      <a:r>
                        <a:rPr lang="ru-RU" sz="1500" dirty="0" smtClean="0">
                          <a:effectLst/>
                          <a:latin typeface="+mj-lt"/>
                        </a:rPr>
                        <a:t>-модуль для</a:t>
                      </a:r>
                      <a:r>
                        <a:rPr lang="ru-RU" sz="1500" baseline="0" dirty="0" smtClean="0">
                          <a:effectLst/>
                          <a:latin typeface="+mj-lt"/>
                        </a:rPr>
                        <a:t> </a:t>
                      </a:r>
                      <a:r>
                        <a:rPr lang="ru-RU" sz="1500" dirty="0" smtClean="0">
                          <a:effectLst/>
                          <a:latin typeface="+mj-lt"/>
                        </a:rPr>
                        <a:t>беспроводной передачи данных и раздачи интернета</a:t>
                      </a:r>
                      <a:endParaRPr lang="ru-RU" sz="1500" b="0" dirty="0" smtClean="0">
                        <a:effectLst/>
                        <a:latin typeface="+mj-lt"/>
                        <a:cs typeface="Courier New" pitchFamily="49" charset="0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7772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500" dirty="0" smtClean="0">
                        <a:effectLst/>
                        <a:latin typeface="+mj-lt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dirty="0" smtClean="0">
                          <a:effectLst/>
                          <a:latin typeface="+mj-lt"/>
                          <a:cs typeface="Courier New" pitchFamily="49" charset="0"/>
                        </a:rPr>
                        <a:t>Сменный</a:t>
                      </a:r>
                      <a:r>
                        <a:rPr lang="en-US" sz="1500" b="0" dirty="0" smtClean="0">
                          <a:effectLst/>
                          <a:latin typeface="+mj-lt"/>
                          <a:cs typeface="Courier New" pitchFamily="49" charset="0"/>
                        </a:rPr>
                        <a:t> </a:t>
                      </a:r>
                      <a:r>
                        <a:rPr lang="ru-RU" sz="1500" b="0" dirty="0" smtClean="0">
                          <a:effectLst/>
                          <a:latin typeface="+mj-lt"/>
                          <a:cs typeface="Courier New" pitchFamily="49" charset="0"/>
                        </a:rPr>
                        <a:t>аккумулятор</a:t>
                      </a:r>
                      <a:r>
                        <a:rPr lang="en-US" sz="1500" b="0" dirty="0" smtClean="0">
                          <a:effectLst/>
                          <a:latin typeface="+mj-lt"/>
                          <a:cs typeface="Courier New" pitchFamily="49" charset="0"/>
                        </a:rPr>
                        <a:t>,</a:t>
                      </a:r>
                      <a:r>
                        <a:rPr lang="ru-RU" sz="1500" b="0" dirty="0" smtClean="0">
                          <a:effectLst/>
                          <a:latin typeface="+mj-lt"/>
                          <a:cs typeface="Courier New" pitchFamily="49" charset="0"/>
                        </a:rPr>
                        <a:t> резервный аккумулятор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759302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effectLst/>
                          <a:latin typeface="+mj-lt"/>
                        </a:rPr>
                        <a:t>Мульти </a:t>
                      </a:r>
                      <a:r>
                        <a:rPr lang="ru-RU" sz="1500" dirty="0" err="1" smtClean="0">
                          <a:effectLst/>
                          <a:latin typeface="+mj-lt"/>
                        </a:rPr>
                        <a:t>тачскрин</a:t>
                      </a:r>
                      <a:r>
                        <a:rPr lang="ru-RU" sz="1500" dirty="0" smtClean="0">
                          <a:effectLst/>
                          <a:latin typeface="+mj-lt"/>
                        </a:rPr>
                        <a:t> с быстрой скоростью отклика — до 108 млн касаний в одну точку</a:t>
                      </a:r>
                      <a:endParaRPr lang="ru-RU" sz="1500" dirty="0">
                        <a:effectLst/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870205">
                <a:tc>
                  <a:txBody>
                    <a:bodyPr/>
                    <a:lstStyle/>
                    <a:p>
                      <a:pPr algn="ctr"/>
                      <a:endParaRPr lang="ru-RU" sz="1500" dirty="0" smtClean="0">
                        <a:effectLst/>
                        <a:latin typeface="+mj-lt"/>
                      </a:endParaRPr>
                    </a:p>
                    <a:p>
                      <a:pPr algn="ctr"/>
                      <a:r>
                        <a:rPr lang="ru-RU" sz="1500" b="0" dirty="0" smtClean="0">
                          <a:effectLst/>
                          <a:latin typeface="+mj-lt"/>
                          <a:cs typeface="Courier New" pitchFamily="49" charset="0"/>
                        </a:rPr>
                        <a:t>Универсальные</a:t>
                      </a:r>
                      <a:r>
                        <a:rPr lang="en-US" sz="1500" b="0" dirty="0" smtClean="0">
                          <a:effectLst/>
                          <a:latin typeface="+mj-lt"/>
                          <a:cs typeface="Courier New" pitchFamily="49" charset="0"/>
                        </a:rPr>
                        <a:t> USB  </a:t>
                      </a:r>
                      <a:r>
                        <a:rPr lang="ru-RU" sz="1500" b="0" dirty="0" smtClean="0">
                          <a:effectLst/>
                          <a:latin typeface="+mj-lt"/>
                          <a:cs typeface="Courier New" pitchFamily="49" charset="0"/>
                        </a:rPr>
                        <a:t>разъемы для подзарядки мобильных устройств</a:t>
                      </a:r>
                      <a:endParaRPr lang="ru-RU" sz="1500" b="0" dirty="0">
                        <a:effectLst/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8551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500" b="0" i="0" kern="1200" baseline="0" dirty="0" smtClean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Мощное пластиковое покрытие, </a:t>
                      </a:r>
                      <a:r>
                        <a:rPr lang="ru-RU" sz="1500" b="0" i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ударопрочность</a:t>
                      </a:r>
                      <a:r>
                        <a:rPr lang="ru-RU" sz="15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которого </a:t>
                      </a:r>
                      <a:r>
                        <a:rPr lang="ru-RU" sz="1500" b="0" i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в 5 раз выше, чем</a:t>
                      </a:r>
                      <a:r>
                        <a:rPr lang="ru-RU" sz="15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у стандартного стекла</a:t>
                      </a:r>
                      <a:endParaRPr lang="ru-RU" sz="1500" b="0" dirty="0" smtClean="0">
                        <a:solidFill>
                          <a:srgbClr val="000000"/>
                        </a:solidFill>
                        <a:effectLst/>
                        <a:latin typeface="+mj-lt"/>
                        <a:cs typeface="Courier New" pitchFamily="49" charset="0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</a:tbl>
          </a:graphicData>
        </a:graphic>
      </p:graphicFrame>
      <p:pic>
        <p:nvPicPr>
          <p:cNvPr id="11" name="Picture 2" descr="C:\Users\Poker\Desktop\photo_2017-06-07_15-57-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5325" y="1196418"/>
            <a:ext cx="4939665" cy="5221116"/>
          </a:xfrm>
          <a:prstGeom prst="rect">
            <a:avLst/>
          </a:prstGeom>
          <a:noFill/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185" y="181955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44057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847206"/>
          </a:xfrm>
          <a:prstGeom prst="rect">
            <a:avLst/>
          </a:prstGeom>
          <a:solidFill>
            <a:srgbClr val="22B6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754630" y="133711"/>
            <a:ext cx="66545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800" b="1" dirty="0">
                <a:solidFill>
                  <a:schemeClr val="bg1"/>
                </a:solidFill>
                <a:latin typeface="+mj-lt"/>
              </a:rPr>
              <a:t>Основные характеристики </a:t>
            </a:r>
            <a:r>
              <a:rPr lang="en-US" sz="2800" b="1" dirty="0">
                <a:solidFill>
                  <a:schemeClr val="bg1"/>
                </a:solidFill>
                <a:latin typeface="+mj-lt"/>
              </a:rPr>
              <a:t>MANZUR</a:t>
            </a:r>
            <a:endParaRPr lang="ru-RU" sz="28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7898" y="181955"/>
            <a:ext cx="403536" cy="459374"/>
          </a:xfrm>
          <a:prstGeom prst="rect">
            <a:avLst/>
          </a:prstGeom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45827734"/>
              </p:ext>
            </p:extLst>
          </p:nvPr>
        </p:nvGraphicFramePr>
        <p:xfrm>
          <a:off x="695324" y="985823"/>
          <a:ext cx="10801350" cy="556356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600450"/>
                <a:gridCol w="3600450"/>
                <a:gridCol w="3600450"/>
              </a:tblGrid>
              <a:tr h="491317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+mj-lt"/>
                        </a:rPr>
                        <a:t>Конфигурация </a:t>
                      </a:r>
                      <a:endParaRPr lang="ru-RU" sz="1800" dirty="0">
                        <a:latin typeface="+mj-lt"/>
                      </a:endParaRPr>
                    </a:p>
                  </a:txBody>
                  <a:tcPr>
                    <a:solidFill>
                      <a:srgbClr val="2EBA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j-lt"/>
                        </a:rPr>
                        <a:t>ANDROID</a:t>
                      </a:r>
                      <a:endParaRPr lang="ru-RU" sz="1800" dirty="0">
                        <a:latin typeface="+mj-lt"/>
                      </a:endParaRPr>
                    </a:p>
                  </a:txBody>
                  <a:tcPr>
                    <a:solidFill>
                      <a:srgbClr val="20AAC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j-lt"/>
                        </a:rPr>
                        <a:t>LINUX</a:t>
                      </a:r>
                      <a:endParaRPr lang="ru-RU" sz="1800" dirty="0">
                        <a:latin typeface="+mj-lt"/>
                      </a:endParaRPr>
                    </a:p>
                  </a:txBody>
                  <a:tcPr>
                    <a:solidFill>
                      <a:srgbClr val="02C6D0"/>
                    </a:solidFill>
                  </a:tcPr>
                </a:tc>
              </a:tr>
              <a:tr h="332643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Процессор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+mj-lt"/>
                        </a:rPr>
                        <a:t>ARM</a:t>
                      </a:r>
                      <a:r>
                        <a:rPr lang="en-US" sz="1500" baseline="0" dirty="0" smtClean="0">
                          <a:latin typeface="+mj-lt"/>
                        </a:rPr>
                        <a:t> Cortex </a:t>
                      </a:r>
                      <a:r>
                        <a:rPr lang="ru-RU" sz="1500" baseline="0" dirty="0" smtClean="0">
                          <a:latin typeface="+mj-lt"/>
                        </a:rPr>
                        <a:t>А9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kern="1200" dirty="0" smtClean="0">
                          <a:latin typeface="+mj-lt"/>
                        </a:rPr>
                        <a:t>Intel Core i3-6100U</a:t>
                      </a:r>
                      <a:endParaRPr lang="ru-RU" sz="1500" b="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379853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Память 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+mj-lt"/>
                        </a:rPr>
                        <a:t>2Gb</a:t>
                      </a:r>
                      <a:r>
                        <a:rPr lang="en-US" sz="1500" baseline="0" dirty="0" smtClean="0">
                          <a:latin typeface="+mj-lt"/>
                        </a:rPr>
                        <a:t> DDR3SDRAM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+mj-lt"/>
                        </a:rPr>
                        <a:t>DIMM</a:t>
                      </a:r>
                      <a:r>
                        <a:rPr lang="ru-RU" sz="1500" dirty="0" smtClean="0">
                          <a:latin typeface="+mj-lt"/>
                        </a:rPr>
                        <a:t> </a:t>
                      </a:r>
                      <a:r>
                        <a:rPr lang="en-US" sz="1500" dirty="0" smtClean="0">
                          <a:latin typeface="+mj-lt"/>
                        </a:rPr>
                        <a:t>DDR4 4Gb/SSD</a:t>
                      </a:r>
                      <a:r>
                        <a:rPr lang="en-US" sz="1500" baseline="0" dirty="0" smtClean="0">
                          <a:latin typeface="+mj-lt"/>
                        </a:rPr>
                        <a:t> 120gb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28724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Опер</a:t>
                      </a:r>
                      <a:r>
                        <a:rPr lang="ru-RU" sz="1500" baseline="0" dirty="0" smtClean="0">
                          <a:latin typeface="+mj-lt"/>
                        </a:rPr>
                        <a:t>ационная система 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+mj-lt"/>
                        </a:rPr>
                        <a:t>And</a:t>
                      </a:r>
                      <a:r>
                        <a:rPr lang="en-US" sz="1500" baseline="0" dirty="0" smtClean="0">
                          <a:latin typeface="+mj-lt"/>
                        </a:rPr>
                        <a:t>roid 4x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+mj-lt"/>
                        </a:rPr>
                        <a:t>Linux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342979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Язык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+mj-lt"/>
                        </a:rPr>
                        <a:t>PHP</a:t>
                      </a:r>
                      <a:r>
                        <a:rPr lang="en-US" sz="1500" baseline="0" dirty="0" smtClean="0">
                          <a:latin typeface="+mj-lt"/>
                        </a:rPr>
                        <a:t> JAVA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+mj-lt"/>
                        </a:rPr>
                        <a:t>PHP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63396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Источник</a:t>
                      </a:r>
                      <a:r>
                        <a:rPr lang="ru-RU" sz="1500" baseline="0" dirty="0" smtClean="0">
                          <a:latin typeface="+mj-lt"/>
                        </a:rPr>
                        <a:t> питания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Блок</a:t>
                      </a:r>
                      <a:r>
                        <a:rPr lang="ru-RU" sz="1500" baseline="0" dirty="0" smtClean="0">
                          <a:latin typeface="+mj-lt"/>
                        </a:rPr>
                        <a:t> питания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Блок питания </a:t>
                      </a:r>
                      <a:r>
                        <a:rPr lang="en-US" sz="1500" dirty="0" smtClean="0">
                          <a:latin typeface="+mj-lt"/>
                        </a:rPr>
                        <a:t>Huntkey 450w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342979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+mj-lt"/>
                        </a:rPr>
                        <a:t> </a:t>
                      </a:r>
                      <a:r>
                        <a:rPr lang="ru-RU" sz="1500" dirty="0" smtClean="0">
                          <a:latin typeface="+mj-lt"/>
                        </a:rPr>
                        <a:t>Связь 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lt"/>
                        </a:rPr>
                        <a:t>Groove</a:t>
                      </a:r>
                      <a:r>
                        <a:rPr lang="ru-RU" sz="15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lt"/>
                        </a:rPr>
                        <a:t> </a:t>
                      </a:r>
                      <a:r>
                        <a:rPr lang="en-US" sz="15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lt"/>
                        </a:rPr>
                        <a:t>GA 52HPacn</a:t>
                      </a:r>
                      <a:endParaRPr lang="ru-RU" sz="15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lt"/>
                        </a:rPr>
                        <a:t>Groove</a:t>
                      </a:r>
                      <a:r>
                        <a:rPr lang="ru-RU" sz="15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lt"/>
                        </a:rPr>
                        <a:t> </a:t>
                      </a:r>
                      <a:r>
                        <a:rPr lang="en-US" sz="15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lt"/>
                        </a:rPr>
                        <a:t>GA 52HPacn</a:t>
                      </a:r>
                      <a:endParaRPr lang="ru-RU" sz="15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621318">
                <a:tc>
                  <a:txBody>
                    <a:bodyPr/>
                    <a:lstStyle/>
                    <a:p>
                      <a:pPr algn="ctr"/>
                      <a:endParaRPr lang="ru-RU" sz="1500" dirty="0" smtClean="0">
                        <a:latin typeface="+mj-lt"/>
                      </a:endParaRPr>
                    </a:p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Термопринте</a:t>
                      </a:r>
                      <a:r>
                        <a:rPr lang="ru-RU" sz="1500" baseline="0" dirty="0" smtClean="0">
                          <a:latin typeface="+mj-lt"/>
                        </a:rPr>
                        <a:t>р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500" b="0" i="0" kern="1200" dirty="0" smtClean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i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-</a:t>
                      </a:r>
                      <a:endParaRPr lang="en-US" sz="1500" b="0" i="0" kern="1200" dirty="0" smtClean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500" b="0" i="0" kern="1200" dirty="0" smtClean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i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-</a:t>
                      </a:r>
                      <a:endParaRPr lang="en-US" sz="1500" b="0" i="0" kern="1200" dirty="0" smtClean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373975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Коммуникация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err="1" smtClean="0">
                          <a:latin typeface="+mj-lt"/>
                        </a:rPr>
                        <a:t>WiFi</a:t>
                      </a:r>
                      <a:r>
                        <a:rPr lang="en-US" sz="1500" dirty="0" smtClean="0">
                          <a:latin typeface="+mj-lt"/>
                        </a:rPr>
                        <a:t>,</a:t>
                      </a:r>
                      <a:r>
                        <a:rPr lang="en-US" sz="1500" baseline="0" dirty="0" smtClean="0">
                          <a:latin typeface="+mj-lt"/>
                        </a:rPr>
                        <a:t> Bluetooth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err="1" smtClean="0">
                          <a:latin typeface="+mj-lt"/>
                        </a:rPr>
                        <a:t>WiFi</a:t>
                      </a:r>
                      <a:r>
                        <a:rPr lang="en-US" sz="1500" dirty="0" smtClean="0">
                          <a:latin typeface="+mj-lt"/>
                        </a:rPr>
                        <a:t>,</a:t>
                      </a:r>
                      <a:r>
                        <a:rPr lang="en-US" sz="1500" baseline="0" dirty="0" smtClean="0">
                          <a:latin typeface="+mj-lt"/>
                        </a:rPr>
                        <a:t> Bluetooth</a:t>
                      </a:r>
                      <a:endParaRPr lang="ru-RU" sz="1500" dirty="0" smtClean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42979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Экран </a:t>
                      </a: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+mj-lt"/>
                        </a:rPr>
                        <a:t>Multi</a:t>
                      </a:r>
                      <a:r>
                        <a:rPr lang="en-US" sz="1500" baseline="0" dirty="0" smtClean="0">
                          <a:latin typeface="+mj-lt"/>
                        </a:rPr>
                        <a:t> Touch</a:t>
                      </a:r>
                      <a:r>
                        <a:rPr lang="ru-RU" sz="1500" baseline="0" dirty="0" smtClean="0">
                          <a:latin typeface="+mj-lt"/>
                        </a:rPr>
                        <a:t> </a:t>
                      </a:r>
                      <a:r>
                        <a:rPr lang="en-US" sz="1500" baseline="0" dirty="0" smtClean="0">
                          <a:latin typeface="+mj-lt"/>
                        </a:rPr>
                        <a:t>screen</a:t>
                      </a:r>
                      <a:r>
                        <a:rPr lang="ru-RU" sz="1500" baseline="0" dirty="0" smtClean="0">
                          <a:latin typeface="+mj-lt"/>
                        </a:rPr>
                        <a:t> 108 млн. касаний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smtClean="0">
                          <a:latin typeface="+mj-lt"/>
                        </a:rPr>
                        <a:t>Multi</a:t>
                      </a:r>
                      <a:r>
                        <a:rPr lang="en-US" sz="1500" baseline="0" dirty="0" smtClean="0">
                          <a:latin typeface="+mj-lt"/>
                        </a:rPr>
                        <a:t> Touch screen</a:t>
                      </a:r>
                      <a:r>
                        <a:rPr lang="ru-RU" sz="1500" baseline="0" dirty="0" smtClean="0">
                          <a:latin typeface="+mj-lt"/>
                        </a:rPr>
                        <a:t> 108 млн. касаний</a:t>
                      </a:r>
                      <a:endParaRPr lang="ru-RU" sz="1500" dirty="0" smtClean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342979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Вес 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5</a:t>
                      </a:r>
                      <a:r>
                        <a:rPr lang="en-US" sz="1500" dirty="0" smtClean="0">
                          <a:latin typeface="+mj-lt"/>
                        </a:rPr>
                        <a:t>kg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6</a:t>
                      </a:r>
                      <a:r>
                        <a:rPr lang="en-US" sz="1500" dirty="0" smtClean="0">
                          <a:latin typeface="+mj-lt"/>
                        </a:rPr>
                        <a:t>kg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28724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Размер 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+mj-lt"/>
                        </a:rPr>
                        <a:t>180x60x5</a:t>
                      </a:r>
                      <a:r>
                        <a:rPr lang="ru-RU" sz="1500" dirty="0" smtClean="0">
                          <a:latin typeface="+mj-lt"/>
                        </a:rPr>
                        <a:t>0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smtClean="0">
                          <a:latin typeface="+mj-lt"/>
                        </a:rPr>
                        <a:t>180x60x5</a:t>
                      </a:r>
                      <a:r>
                        <a:rPr lang="ru-RU" sz="1500" dirty="0" smtClean="0">
                          <a:latin typeface="+mj-lt"/>
                        </a:rPr>
                        <a:t>0</a:t>
                      </a: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342979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Интерфейс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aseline="0" dirty="0" smtClean="0">
                          <a:latin typeface="+mj-lt"/>
                        </a:rPr>
                        <a:t>4 USB port 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aseline="0" dirty="0" smtClean="0">
                          <a:latin typeface="+mj-lt"/>
                        </a:rPr>
                        <a:t>4 USB port </a:t>
                      </a:r>
                      <a:endParaRPr lang="ru-RU" sz="1500" dirty="0" smtClean="0"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28724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Корпус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+mj-lt"/>
                        </a:rPr>
                        <a:t>Акрил, металл</a:t>
                      </a:r>
                      <a:endParaRPr lang="ru-RU" sz="1500" dirty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>
                          <a:latin typeface="+mj-lt"/>
                        </a:rPr>
                        <a:t>Акрил, металл </a:t>
                      </a: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185" y="181955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4739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/>
          <p:cNvSpPr/>
          <p:nvPr/>
        </p:nvSpPr>
        <p:spPr>
          <a:xfrm>
            <a:off x="0" y="1196418"/>
            <a:ext cx="12192000" cy="522111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12192000" cy="847206"/>
          </a:xfrm>
          <a:prstGeom prst="rect">
            <a:avLst/>
          </a:prstGeom>
          <a:solidFill>
            <a:srgbClr val="22B6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965704" y="133711"/>
            <a:ext cx="6260592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800" b="1" dirty="0" smtClean="0">
                <a:solidFill>
                  <a:schemeClr val="bg1"/>
                </a:solidFill>
                <a:latin typeface="+mj-lt"/>
              </a:rPr>
              <a:t>Турникет</a:t>
            </a:r>
            <a:r>
              <a:rPr lang="en-US" sz="28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800" b="1" dirty="0" smtClean="0">
                <a:solidFill>
                  <a:schemeClr val="bg1"/>
                </a:solidFill>
                <a:latin typeface="+mj-lt"/>
              </a:rPr>
              <a:t>- </a:t>
            </a:r>
            <a:r>
              <a:rPr lang="en-US" sz="2800" b="1" dirty="0">
                <a:solidFill>
                  <a:schemeClr val="bg1"/>
                </a:solidFill>
                <a:latin typeface="+mj-lt"/>
              </a:rPr>
              <a:t>IXCHAM</a:t>
            </a:r>
            <a:r>
              <a:rPr lang="ru-RU" sz="2800" b="1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7898" y="181955"/>
            <a:ext cx="403536" cy="459374"/>
          </a:xfrm>
          <a:prstGeom prst="rect">
            <a:avLst/>
          </a:prstGeom>
        </p:spPr>
      </p:pic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34232045"/>
              </p:ext>
            </p:extLst>
          </p:nvPr>
        </p:nvGraphicFramePr>
        <p:xfrm>
          <a:off x="6812280" y="1196417"/>
          <a:ext cx="4684395" cy="5242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684395"/>
              </a:tblGrid>
              <a:tr h="671480">
                <a:tc>
                  <a:txBody>
                    <a:bodyPr/>
                    <a:lstStyle/>
                    <a:p>
                      <a:pPr algn="ctr"/>
                      <a:endParaRPr lang="en-US" dirty="0" smtClean="0">
                        <a:effectLst/>
                        <a:latin typeface="+mj-lt"/>
                      </a:endParaRPr>
                    </a:p>
                    <a:p>
                      <a:pPr algn="ctr"/>
                      <a:r>
                        <a:rPr lang="ru-RU" sz="2200" dirty="0" smtClean="0">
                          <a:effectLst/>
                          <a:latin typeface="+mj-lt"/>
                        </a:rPr>
                        <a:t>Технические характеристики</a:t>
                      </a:r>
                      <a:endParaRPr lang="en-US" sz="2200" dirty="0" smtClean="0">
                        <a:effectLst/>
                        <a:latin typeface="+mj-lt"/>
                      </a:endParaRPr>
                    </a:p>
                  </a:txBody>
                  <a:tcPr>
                    <a:solidFill>
                      <a:srgbClr val="19ABCD"/>
                    </a:solidFill>
                  </a:tcPr>
                </a:tc>
              </a:tr>
              <a:tr h="78825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0" dirty="0" smtClean="0">
                        <a:effectLst/>
                        <a:latin typeface="+mj-lt"/>
                        <a:cs typeface="Courier New" pitchFamily="49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 smtClean="0">
                          <a:effectLst/>
                          <a:latin typeface="+mj-lt"/>
                          <a:cs typeface="Courier New" pitchFamily="49" charset="0"/>
                        </a:rPr>
                        <a:t>WIFI</a:t>
                      </a:r>
                      <a:r>
                        <a:rPr lang="ru-RU" sz="1600" b="0" dirty="0" smtClean="0">
                          <a:effectLst/>
                          <a:latin typeface="+mj-lt"/>
                          <a:cs typeface="Courier New" pitchFamily="49" charset="0"/>
                        </a:rPr>
                        <a:t>-модуль для беспроводной передачи данных и раздачи интернета</a:t>
                      </a: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55470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0" dirty="0" smtClean="0">
                        <a:effectLst/>
                        <a:latin typeface="+mj-lt"/>
                        <a:cs typeface="Courier New" pitchFamily="49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effectLst/>
                          <a:latin typeface="+mj-lt"/>
                          <a:cs typeface="Courier New" pitchFamily="49" charset="0"/>
                        </a:rPr>
                        <a:t>Сменный</a:t>
                      </a:r>
                      <a:r>
                        <a:rPr lang="en-US" sz="1600" b="0" dirty="0" smtClean="0">
                          <a:effectLst/>
                          <a:latin typeface="+mj-lt"/>
                          <a:cs typeface="Courier New" pitchFamily="49" charset="0"/>
                        </a:rPr>
                        <a:t> </a:t>
                      </a:r>
                      <a:r>
                        <a:rPr lang="ru-RU" sz="1600" b="0" dirty="0" smtClean="0">
                          <a:effectLst/>
                          <a:latin typeface="+mj-lt"/>
                          <a:cs typeface="Courier New" pitchFamily="49" charset="0"/>
                        </a:rPr>
                        <a:t>аккумулятор</a:t>
                      </a:r>
                      <a:r>
                        <a:rPr lang="en-US" sz="1600" b="0" dirty="0" smtClean="0">
                          <a:effectLst/>
                          <a:latin typeface="+mj-lt"/>
                          <a:cs typeface="Courier New" pitchFamily="49" charset="0"/>
                        </a:rPr>
                        <a:t>,</a:t>
                      </a:r>
                      <a:r>
                        <a:rPr lang="ru-RU" sz="1600" b="0" dirty="0" smtClean="0">
                          <a:effectLst/>
                          <a:latin typeface="+mj-lt"/>
                          <a:cs typeface="Courier New" pitchFamily="49" charset="0"/>
                        </a:rPr>
                        <a:t> резервный аккумулятор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554701">
                <a:tc>
                  <a:txBody>
                    <a:bodyPr/>
                    <a:lstStyle/>
                    <a:p>
                      <a:pPr algn="ctr">
                        <a:buFontTx/>
                        <a:buNone/>
                      </a:pPr>
                      <a:endParaRPr lang="en-US" sz="1600" b="0" dirty="0" smtClean="0">
                        <a:effectLst/>
                        <a:latin typeface="+mj-lt"/>
                        <a:cs typeface="Courier New" pitchFamily="49" charset="0"/>
                      </a:endParaRPr>
                    </a:p>
                    <a:p>
                      <a:pPr algn="ctr">
                        <a:buFontTx/>
                        <a:buNone/>
                      </a:pPr>
                      <a:r>
                        <a:rPr lang="en-US" sz="1600" b="0" dirty="0" smtClean="0">
                          <a:effectLst/>
                          <a:latin typeface="+mj-lt"/>
                          <a:cs typeface="Courier New" pitchFamily="49" charset="0"/>
                        </a:rPr>
                        <a:t>QR-</a:t>
                      </a:r>
                      <a:r>
                        <a:rPr lang="ru-RU" sz="1600" b="0" dirty="0" smtClean="0">
                          <a:effectLst/>
                          <a:latin typeface="+mj-lt"/>
                          <a:cs typeface="Courier New" pitchFamily="49" charset="0"/>
                        </a:rPr>
                        <a:t>код сканер  </a:t>
                      </a: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788259">
                <a:tc>
                  <a:txBody>
                    <a:bodyPr/>
                    <a:lstStyle/>
                    <a:p>
                      <a:pPr algn="ctr">
                        <a:buFontTx/>
                        <a:buNone/>
                      </a:pPr>
                      <a:endParaRPr lang="en-US" sz="1600" b="0" dirty="0" smtClean="0">
                        <a:effectLst/>
                        <a:latin typeface="+mj-lt"/>
                        <a:cs typeface="Courier New" pitchFamily="49" charset="0"/>
                      </a:endParaRPr>
                    </a:p>
                    <a:p>
                      <a:pPr algn="ctr">
                        <a:buFontTx/>
                        <a:buNone/>
                      </a:pPr>
                      <a:r>
                        <a:rPr lang="ru-RU" sz="1600" b="0" dirty="0" smtClean="0">
                          <a:effectLst/>
                          <a:latin typeface="+mj-lt"/>
                          <a:cs typeface="Courier New" pitchFamily="49" charset="0"/>
                        </a:rPr>
                        <a:t>Сканер отпечатки пальцев с высокой скоростью отклика —до 56 млн касаний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554701">
                <a:tc>
                  <a:txBody>
                    <a:bodyPr/>
                    <a:lstStyle/>
                    <a:p>
                      <a:pPr algn="ctr">
                        <a:buFontTx/>
                        <a:buNone/>
                      </a:pPr>
                      <a:endParaRPr lang="en-US" sz="1600" b="0" dirty="0" smtClean="0">
                        <a:effectLst/>
                        <a:latin typeface="+mj-lt"/>
                        <a:cs typeface="Courier New" pitchFamily="49" charset="0"/>
                      </a:endParaRPr>
                    </a:p>
                    <a:p>
                      <a:pPr algn="ctr">
                        <a:buFontTx/>
                        <a:buNone/>
                      </a:pPr>
                      <a:r>
                        <a:rPr lang="ru-RU" sz="1600" b="0" dirty="0" smtClean="0">
                          <a:effectLst/>
                          <a:latin typeface="+mj-lt"/>
                          <a:cs typeface="Courier New" pitchFamily="49" charset="0"/>
                        </a:rPr>
                        <a:t>Камера регистрации</a:t>
                      </a: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554701">
                <a:tc>
                  <a:txBody>
                    <a:bodyPr/>
                    <a:lstStyle/>
                    <a:p>
                      <a:pPr algn="ctr">
                        <a:buFontTx/>
                        <a:buNone/>
                      </a:pPr>
                      <a:endParaRPr lang="en-US" sz="1600" b="0" dirty="0" smtClean="0">
                        <a:effectLst/>
                        <a:latin typeface="+mj-lt"/>
                        <a:cs typeface="Courier New" pitchFamily="49" charset="0"/>
                      </a:endParaRPr>
                    </a:p>
                    <a:p>
                      <a:pPr algn="ctr">
                        <a:buFontTx/>
                        <a:buNone/>
                      </a:pPr>
                      <a:r>
                        <a:rPr lang="ru-RU" sz="1600" b="0" dirty="0" smtClean="0">
                          <a:effectLst/>
                          <a:latin typeface="+mj-lt"/>
                          <a:cs typeface="Courier New" pitchFamily="49" charset="0"/>
                        </a:rPr>
                        <a:t>Рекламный проекционный баннер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554701">
                <a:tc>
                  <a:txBody>
                    <a:bodyPr/>
                    <a:lstStyle/>
                    <a:p>
                      <a:pPr algn="ctr">
                        <a:buFontTx/>
                        <a:buNone/>
                      </a:pPr>
                      <a:endParaRPr lang="en-US" sz="1600" b="0" dirty="0" smtClean="0">
                        <a:effectLst/>
                        <a:latin typeface="+mj-lt"/>
                        <a:cs typeface="Courier New" pitchFamily="49" charset="0"/>
                      </a:endParaRPr>
                    </a:p>
                    <a:p>
                      <a:pPr algn="ctr">
                        <a:buFontTx/>
                        <a:buNone/>
                      </a:pPr>
                      <a:r>
                        <a:rPr lang="ru-RU" sz="1600" b="0" dirty="0" smtClean="0">
                          <a:effectLst/>
                          <a:latin typeface="+mj-lt"/>
                          <a:cs typeface="Courier New" pitchFamily="49" charset="0"/>
                        </a:rPr>
                        <a:t>Крепление на поручень</a:t>
                      </a: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181955"/>
            <a:ext cx="540000" cy="540000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836" y="1170773"/>
            <a:ext cx="5752137" cy="5234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278981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847206"/>
          </a:xfrm>
          <a:prstGeom prst="rect">
            <a:avLst/>
          </a:prstGeom>
          <a:solidFill>
            <a:srgbClr val="22B6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754630" y="133711"/>
            <a:ext cx="66545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800" b="1" dirty="0">
                <a:solidFill>
                  <a:schemeClr val="bg1"/>
                </a:solidFill>
                <a:latin typeface="+mj-lt"/>
              </a:rPr>
              <a:t>Основные характеристики </a:t>
            </a:r>
            <a:r>
              <a:rPr lang="en-US" sz="2800" b="1" dirty="0">
                <a:solidFill>
                  <a:schemeClr val="bg1"/>
                </a:solidFill>
                <a:latin typeface="+mj-lt"/>
              </a:rPr>
              <a:t>IXCHAM</a:t>
            </a:r>
            <a:endParaRPr lang="ru-RU" sz="28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7898" y="181955"/>
            <a:ext cx="403536" cy="459374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41214753"/>
              </p:ext>
            </p:extLst>
          </p:nvPr>
        </p:nvGraphicFramePr>
        <p:xfrm>
          <a:off x="1783080" y="1097280"/>
          <a:ext cx="8812529" cy="530922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566160"/>
                <a:gridCol w="5246369"/>
              </a:tblGrid>
              <a:tr h="62865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+mj-lt"/>
                        </a:rPr>
                        <a:t>Конфигурация </a:t>
                      </a:r>
                      <a:endParaRPr lang="ru-RU" sz="1800" dirty="0">
                        <a:latin typeface="+mj-lt"/>
                      </a:endParaRPr>
                    </a:p>
                  </a:txBody>
                  <a:tcPr>
                    <a:solidFill>
                      <a:srgbClr val="2EBA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+mj-lt"/>
                        </a:rPr>
                        <a:t>Параметры</a:t>
                      </a:r>
                      <a:endParaRPr lang="ru-RU" sz="1800" dirty="0">
                        <a:latin typeface="+mj-lt"/>
                      </a:endParaRPr>
                    </a:p>
                  </a:txBody>
                  <a:tcPr>
                    <a:solidFill>
                      <a:srgbClr val="20AAC6"/>
                    </a:solidFill>
                  </a:tcPr>
                </a:tc>
              </a:tr>
              <a:tr h="440699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effectLst/>
                          <a:latin typeface="+mj-lt"/>
                        </a:rPr>
                        <a:t>Язык</a:t>
                      </a: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effectLst/>
                          <a:latin typeface="+mj-lt"/>
                        </a:rPr>
                        <a:t>PHP/</a:t>
                      </a:r>
                      <a:r>
                        <a:rPr lang="en-US" sz="1500" baseline="0" dirty="0" smtClean="0">
                          <a:effectLst/>
                          <a:latin typeface="+mj-lt"/>
                        </a:rPr>
                        <a:t> JAVA</a:t>
                      </a:r>
                      <a:endParaRPr lang="ru-RU" sz="1500" dirty="0">
                        <a:effectLst/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466934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effectLst/>
                          <a:latin typeface="+mj-lt"/>
                        </a:rPr>
                        <a:t>Источник</a:t>
                      </a:r>
                      <a:r>
                        <a:rPr lang="ru-RU" sz="1500" baseline="0" dirty="0" smtClean="0">
                          <a:effectLst/>
                          <a:latin typeface="+mj-lt"/>
                        </a:rPr>
                        <a:t> питания</a:t>
                      </a:r>
                      <a:endParaRPr lang="ru-RU" sz="1500" dirty="0">
                        <a:effectLst/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="0" i="0" kern="1200" dirty="0" err="1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Блок</a:t>
                      </a:r>
                      <a:r>
                        <a:rPr lang="en-US" sz="1500" b="0" i="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500" b="0" i="0" kern="1200" dirty="0" err="1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питания</a:t>
                      </a:r>
                      <a:r>
                        <a:rPr lang="en-US" sz="1500" b="0" i="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 HPS250-GTTW Power Supply (5621000002)</a:t>
                      </a:r>
                      <a:endParaRPr lang="en-US" sz="1500" b="0" i="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40699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effectLst/>
                          <a:latin typeface="+mj-lt"/>
                        </a:rPr>
                        <a:t> </a:t>
                      </a:r>
                      <a:r>
                        <a:rPr lang="ru-RU" sz="1500" dirty="0" smtClean="0">
                          <a:effectLst/>
                          <a:latin typeface="+mj-lt"/>
                        </a:rPr>
                        <a:t>Связь </a:t>
                      </a:r>
                      <a:endParaRPr lang="ru-RU" sz="1500" dirty="0">
                        <a:effectLst/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j-lt"/>
                        </a:rPr>
                        <a:t>GrooveGA</a:t>
                      </a:r>
                      <a:r>
                        <a:rPr lang="en-US" sz="15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j-lt"/>
                        </a:rPr>
                        <a:t> 52HPacn</a:t>
                      </a:r>
                      <a:r>
                        <a:rPr lang="ru-RU" sz="15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en-US" sz="15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j-lt"/>
                        </a:rPr>
                        <a:t>TCP-LAN</a:t>
                      </a:r>
                      <a:endParaRPr lang="ru-RU" sz="15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475995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effectLst/>
                          <a:latin typeface="+mj-lt"/>
                        </a:rPr>
                        <a:t>Сканер</a:t>
                      </a:r>
                      <a:endParaRPr lang="ru-RU" sz="1500" dirty="0">
                        <a:effectLst/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="0" i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C</a:t>
                      </a:r>
                      <a:r>
                        <a:rPr lang="ru-RU" sz="15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канер</a:t>
                      </a:r>
                      <a:r>
                        <a:rPr lang="ru-RU" sz="1500" b="0" i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штрих-кода </a:t>
                      </a:r>
                      <a:r>
                        <a:rPr lang="en-US" sz="1500" b="0" i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Metrologic IS3480 Quantum E OEM</a:t>
                      </a:r>
                      <a:endParaRPr lang="en-US" sz="1500" b="0" i="0" kern="1200" dirty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80526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effectLst/>
                          <a:latin typeface="+mj-lt"/>
                        </a:rPr>
                        <a:t>Коммуникация</a:t>
                      </a:r>
                      <a:endParaRPr lang="ru-RU" sz="1500" dirty="0">
                        <a:effectLst/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err="1" smtClean="0">
                          <a:effectLst/>
                          <a:latin typeface="+mj-lt"/>
                        </a:rPr>
                        <a:t>WiFi</a:t>
                      </a:r>
                      <a:r>
                        <a:rPr lang="en-US" sz="1500" dirty="0" smtClean="0">
                          <a:effectLst/>
                          <a:latin typeface="+mj-lt"/>
                        </a:rPr>
                        <a:t>,</a:t>
                      </a:r>
                      <a:r>
                        <a:rPr lang="en-US" sz="1500" baseline="0" dirty="0" smtClean="0">
                          <a:effectLst/>
                          <a:latin typeface="+mj-lt"/>
                        </a:rPr>
                        <a:t> LAN</a:t>
                      </a:r>
                      <a:endParaRPr lang="ru-RU" sz="1500" dirty="0">
                        <a:effectLst/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440699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effectLst/>
                          <a:latin typeface="+mj-lt"/>
                        </a:rPr>
                        <a:t>Вес </a:t>
                      </a:r>
                      <a:endParaRPr lang="ru-RU" sz="1500" dirty="0">
                        <a:effectLst/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effectLst/>
                          <a:latin typeface="+mj-lt"/>
                        </a:rPr>
                        <a:t>22</a:t>
                      </a:r>
                      <a:r>
                        <a:rPr lang="en-US" sz="1500" dirty="0" smtClean="0">
                          <a:effectLst/>
                          <a:latin typeface="+mj-lt"/>
                        </a:rPr>
                        <a:t>kg</a:t>
                      </a:r>
                      <a:endParaRPr lang="ru-RU" sz="1500" dirty="0">
                        <a:effectLst/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550875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effectLst/>
                          <a:latin typeface="+mj-lt"/>
                        </a:rPr>
                        <a:t>Размер </a:t>
                      </a:r>
                      <a:endParaRPr lang="ru-RU" sz="1500" dirty="0">
                        <a:effectLst/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effectLst/>
                          <a:latin typeface="+mj-lt"/>
                        </a:rPr>
                        <a:t>100</a:t>
                      </a:r>
                      <a:r>
                        <a:rPr lang="en-US" sz="1500" dirty="0" smtClean="0">
                          <a:effectLst/>
                          <a:latin typeface="+mj-lt"/>
                        </a:rPr>
                        <a:t>x</a:t>
                      </a:r>
                      <a:r>
                        <a:rPr lang="ru-RU" sz="1500" dirty="0" smtClean="0">
                          <a:effectLst/>
                          <a:latin typeface="+mj-lt"/>
                        </a:rPr>
                        <a:t>25</a:t>
                      </a:r>
                      <a:r>
                        <a:rPr lang="en-US" sz="1500" dirty="0" smtClean="0">
                          <a:effectLst/>
                          <a:latin typeface="+mj-lt"/>
                        </a:rPr>
                        <a:t>x</a:t>
                      </a:r>
                      <a:r>
                        <a:rPr lang="ru-RU" sz="1500" dirty="0" smtClean="0">
                          <a:effectLst/>
                          <a:latin typeface="+mj-lt"/>
                        </a:rPr>
                        <a:t>120</a:t>
                      </a:r>
                      <a:endParaRPr lang="ru-RU" sz="1500" dirty="0">
                        <a:effectLst/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  <a:tr h="618571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effectLst/>
                          <a:latin typeface="+mj-lt"/>
                        </a:rPr>
                        <a:t>Корпус</a:t>
                      </a:r>
                      <a:endParaRPr lang="ru-RU" sz="1500" dirty="0">
                        <a:effectLst/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effectLst/>
                          <a:latin typeface="+mj-lt"/>
                        </a:rPr>
                        <a:t>Метал, </a:t>
                      </a:r>
                      <a:r>
                        <a:rPr lang="ru-RU" sz="1500" dirty="0" err="1" smtClean="0">
                          <a:effectLst/>
                          <a:latin typeface="+mj-lt"/>
                        </a:rPr>
                        <a:t>Алюкобонд</a:t>
                      </a:r>
                      <a:endParaRPr lang="ru-RU" sz="1500" dirty="0">
                        <a:effectLst/>
                        <a:latin typeface="+mj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765574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effectLst/>
                          <a:latin typeface="+mj-lt"/>
                        </a:rPr>
                        <a:t>Сканер</a:t>
                      </a:r>
                      <a:r>
                        <a:rPr lang="ru-RU" sz="1500" baseline="0" dirty="0" smtClean="0">
                          <a:effectLst/>
                          <a:latin typeface="+mj-lt"/>
                        </a:rPr>
                        <a:t> отпечатков пальцев</a:t>
                      </a:r>
                      <a:endParaRPr lang="ru-RU" sz="1500" dirty="0">
                        <a:effectLst/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i="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Считыватель биометрический</a:t>
                      </a:r>
                    </a:p>
                    <a:p>
                      <a:pPr algn="ctr"/>
                      <a:endParaRPr lang="ru-RU" sz="1500" dirty="0">
                        <a:effectLst/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181955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49269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/>
          <p:cNvSpPr/>
          <p:nvPr/>
        </p:nvSpPr>
        <p:spPr>
          <a:xfrm>
            <a:off x="8658501" y="994871"/>
            <a:ext cx="2843221" cy="243635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6045736" y="994871"/>
            <a:ext cx="2612765" cy="243635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12192000" cy="847206"/>
          </a:xfrm>
          <a:prstGeom prst="rect">
            <a:avLst/>
          </a:prstGeom>
          <a:solidFill>
            <a:srgbClr val="22B6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750504" y="146604"/>
            <a:ext cx="8713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latin typeface="+mj-lt"/>
              </a:rPr>
              <a:t>Принцип работы в общественном транспорте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7898" y="181955"/>
            <a:ext cx="403536" cy="459374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 cstate="print"/>
          <a:srcRect t="2028" b="45354"/>
          <a:stretch/>
        </p:blipFill>
        <p:spPr bwMode="auto">
          <a:xfrm>
            <a:off x="695325" y="992674"/>
            <a:ext cx="3476625" cy="2438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Пятиугольник 10"/>
          <p:cNvSpPr/>
          <p:nvPr/>
        </p:nvSpPr>
        <p:spPr>
          <a:xfrm>
            <a:off x="5977156" y="994871"/>
            <a:ext cx="662811" cy="2436352"/>
          </a:xfrm>
          <a:prstGeom prst="homePlate">
            <a:avLst/>
          </a:prstGeom>
          <a:solidFill>
            <a:srgbClr val="22B6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878743" y="994871"/>
            <a:ext cx="2301436" cy="2436352"/>
          </a:xfrm>
          <a:prstGeom prst="rect">
            <a:avLst/>
          </a:prstGeom>
          <a:solidFill>
            <a:srgbClr val="22B6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947120" y="1396339"/>
            <a:ext cx="25106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+mj-lt"/>
              </a:rPr>
              <a:t>Вы оплачиваете счёт, выставленный транспортной компанией, через аккаунт в </a:t>
            </a:r>
            <a:r>
              <a:rPr lang="en-US" b="1" dirty="0">
                <a:solidFill>
                  <a:schemeClr val="bg1"/>
                </a:solidFill>
                <a:latin typeface="+mj-lt"/>
              </a:rPr>
              <a:t>DWED</a:t>
            </a:r>
            <a:r>
              <a:rPr lang="ru-RU" b="1" dirty="0">
                <a:solidFill>
                  <a:schemeClr val="bg1"/>
                </a:solidFill>
                <a:latin typeface="+mj-lt"/>
              </a:rPr>
              <a:t>.</a:t>
            </a:r>
          </a:p>
        </p:txBody>
      </p:sp>
      <p:sp>
        <p:nvSpPr>
          <p:cNvPr id="14" name="Пятиугольник 13"/>
          <p:cNvSpPr/>
          <p:nvPr/>
        </p:nvSpPr>
        <p:spPr>
          <a:xfrm>
            <a:off x="8395611" y="994871"/>
            <a:ext cx="662811" cy="2436352"/>
          </a:xfrm>
          <a:prstGeom prst="homePlat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6495713" y="1242451"/>
            <a:ext cx="230700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+mj-lt"/>
              </a:rPr>
              <a:t>DWED </a:t>
            </a:r>
            <a:r>
              <a:rPr lang="ru-RU" b="1" dirty="0">
                <a:solidFill>
                  <a:schemeClr val="bg1"/>
                </a:solidFill>
                <a:latin typeface="+mj-lt"/>
              </a:rPr>
              <a:t>списывает необходимую сумму с вашей карты и 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генерирует</a:t>
            </a:r>
            <a:endParaRPr lang="en-US" b="1" dirty="0" smtClean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b="1" dirty="0">
                <a:solidFill>
                  <a:schemeClr val="bg1"/>
                </a:solidFill>
                <a:latin typeface="+mj-lt"/>
              </a:rPr>
              <a:t>QR-</a:t>
            </a:r>
            <a:r>
              <a:rPr lang="ru-RU" b="1" dirty="0">
                <a:solidFill>
                  <a:schemeClr val="bg1"/>
                </a:solidFill>
                <a:latin typeface="+mj-lt"/>
              </a:rPr>
              <a:t>код. 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9019756" y="1088563"/>
            <a:ext cx="234116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+mj-lt"/>
              </a:rPr>
              <a:t>В случае отсутствия мобильного устройства, вы можете распечатать этот </a:t>
            </a:r>
            <a:r>
              <a:rPr lang="en-US" b="1" dirty="0">
                <a:solidFill>
                  <a:schemeClr val="bg1"/>
                </a:solidFill>
                <a:latin typeface="+mj-lt"/>
              </a:rPr>
              <a:t>QR-</a:t>
            </a:r>
            <a:r>
              <a:rPr lang="ru-RU" b="1" dirty="0">
                <a:solidFill>
                  <a:schemeClr val="bg1"/>
                </a:solidFill>
                <a:latin typeface="+mj-lt"/>
              </a:rPr>
              <a:t>код на любом принтере.</a:t>
            </a: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5325" y="3989071"/>
            <a:ext cx="3286288" cy="2517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Равнобедренный треугольник 1"/>
          <p:cNvSpPr/>
          <p:nvPr/>
        </p:nvSpPr>
        <p:spPr>
          <a:xfrm flipV="1">
            <a:off x="1508760" y="3564362"/>
            <a:ext cx="1737360" cy="320940"/>
          </a:xfrm>
          <a:prstGeom prst="triangle">
            <a:avLst/>
          </a:prstGeom>
          <a:solidFill>
            <a:srgbClr val="22B6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3878743" y="3989071"/>
            <a:ext cx="2510660" cy="251748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878743" y="3965462"/>
            <a:ext cx="25106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+mj-lt"/>
              </a:rPr>
              <a:t>Разработанная система безопасности исключает возможность использования украденного или утерянного </a:t>
            </a:r>
            <a:r>
              <a:rPr lang="en-US" sz="1600" b="1" dirty="0">
                <a:solidFill>
                  <a:schemeClr val="bg1"/>
                </a:solidFill>
                <a:latin typeface="+mj-lt"/>
              </a:rPr>
              <a:t>QR-</a:t>
            </a:r>
            <a:r>
              <a:rPr lang="ru-RU" sz="1600" b="1" dirty="0">
                <a:solidFill>
                  <a:schemeClr val="bg1"/>
                </a:solidFill>
                <a:latin typeface="+mj-lt"/>
              </a:rPr>
              <a:t>кода. В случае потери, </a:t>
            </a:r>
            <a:r>
              <a:rPr lang="en-US" sz="1600" b="1" dirty="0">
                <a:solidFill>
                  <a:schemeClr val="bg1"/>
                </a:solidFill>
                <a:latin typeface="+mj-lt"/>
              </a:rPr>
              <a:t>QR-</a:t>
            </a:r>
            <a:r>
              <a:rPr lang="ru-RU" sz="1600" b="1" dirty="0">
                <a:solidFill>
                  <a:schemeClr val="bg1"/>
                </a:solidFill>
                <a:latin typeface="+mj-lt"/>
              </a:rPr>
              <a:t>код можно распечатать </a:t>
            </a:r>
            <a:r>
              <a:rPr lang="ru-RU" sz="1600" b="1" dirty="0" smtClean="0">
                <a:solidFill>
                  <a:schemeClr val="bg1"/>
                </a:solidFill>
                <a:latin typeface="+mj-lt"/>
              </a:rPr>
              <a:t>заново.</a:t>
            </a:r>
            <a:endParaRPr lang="ru-RU" sz="16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27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2963" y="3989069"/>
            <a:ext cx="2998277" cy="2482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Равнобедренный треугольник 27"/>
          <p:cNvSpPr/>
          <p:nvPr/>
        </p:nvSpPr>
        <p:spPr>
          <a:xfrm rot="16200000" flipV="1">
            <a:off x="5787503" y="5070049"/>
            <a:ext cx="1737360" cy="320940"/>
          </a:xfrm>
          <a:prstGeom prst="triangle">
            <a:avLst/>
          </a:prstGeom>
          <a:solidFill>
            <a:srgbClr val="22B6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9415697" y="3989068"/>
            <a:ext cx="2100027" cy="2482897"/>
          </a:xfrm>
          <a:prstGeom prst="rect">
            <a:avLst/>
          </a:prstGeom>
          <a:solidFill>
            <a:srgbClr val="22B6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416346" y="4052483"/>
            <a:ext cx="21079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+mj-lt"/>
              </a:rPr>
              <a:t>На проходной вы показываете сканеру турникета </a:t>
            </a:r>
            <a:r>
              <a:rPr lang="en-US" b="1" dirty="0">
                <a:solidFill>
                  <a:schemeClr val="bg1"/>
                </a:solidFill>
                <a:latin typeface="+mj-lt"/>
              </a:rPr>
              <a:t>QR-</a:t>
            </a:r>
            <a:r>
              <a:rPr lang="ru-RU" b="1" dirty="0">
                <a:solidFill>
                  <a:schemeClr val="bg1"/>
                </a:solidFill>
                <a:latin typeface="+mj-lt"/>
              </a:rPr>
              <a:t>код со своего телефона или распечатанного листа.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121" y="181955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39496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"/>
          <p:cNvPicPr>
            <a:picLocks noChangeAspect="1" noChangeArrowheads="1"/>
          </p:cNvPicPr>
          <p:nvPr/>
        </p:nvPicPr>
        <p:blipFill rotWithShape="1">
          <a:blip r:embed="rId3" cstate="print"/>
          <a:srcRect l="11598" r="15379"/>
          <a:stretch/>
        </p:blipFill>
        <p:spPr bwMode="auto">
          <a:xfrm>
            <a:off x="5086350" y="1034395"/>
            <a:ext cx="2878470" cy="2303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4" cstate="print"/>
          <a:srcRect l="12828"/>
          <a:stretch/>
        </p:blipFill>
        <p:spPr bwMode="auto">
          <a:xfrm>
            <a:off x="720090" y="1034396"/>
            <a:ext cx="2731553" cy="2308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81224" y="3802479"/>
            <a:ext cx="2804011" cy="2804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12192000" cy="847206"/>
          </a:xfrm>
          <a:prstGeom prst="rect">
            <a:avLst/>
          </a:prstGeom>
          <a:solidFill>
            <a:srgbClr val="22B6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750504" y="146604"/>
            <a:ext cx="8713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latin typeface="+mj-lt"/>
              </a:rPr>
              <a:t>Принцип работы в медицинском учреждении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7898" y="181955"/>
            <a:ext cx="403536" cy="459374"/>
          </a:xfrm>
          <a:prstGeom prst="rect">
            <a:avLst/>
          </a:prstGeom>
        </p:spPr>
      </p:pic>
      <p:sp>
        <p:nvSpPr>
          <p:cNvPr id="11" name="Пятиугольник 10"/>
          <p:cNvSpPr/>
          <p:nvPr/>
        </p:nvSpPr>
        <p:spPr>
          <a:xfrm>
            <a:off x="2788767" y="3805776"/>
            <a:ext cx="477746" cy="2800763"/>
          </a:xfrm>
          <a:prstGeom prst="homePlate">
            <a:avLst/>
          </a:prstGeom>
          <a:solidFill>
            <a:srgbClr val="20AA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2777490" y="1034398"/>
            <a:ext cx="2194560" cy="2308969"/>
          </a:xfrm>
          <a:prstGeom prst="rect">
            <a:avLst/>
          </a:prstGeom>
          <a:solidFill>
            <a:srgbClr val="22B6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Равнобедренный треугольник 1"/>
          <p:cNvSpPr/>
          <p:nvPr/>
        </p:nvSpPr>
        <p:spPr>
          <a:xfrm flipV="1">
            <a:off x="1668780" y="3462734"/>
            <a:ext cx="1737360" cy="240930"/>
          </a:xfrm>
          <a:prstGeom prst="triangle">
            <a:avLst/>
          </a:prstGeom>
          <a:solidFill>
            <a:srgbClr val="22B6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205" y="181476"/>
            <a:ext cx="540000" cy="540000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2773592" y="1215480"/>
            <a:ext cx="219279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+mj-lt"/>
              </a:rPr>
              <a:t>С помощью приложения </a:t>
            </a:r>
            <a:r>
              <a:rPr lang="en-US" sz="1200" b="1" dirty="0" smtClean="0">
                <a:solidFill>
                  <a:schemeClr val="bg1"/>
                </a:solidFill>
                <a:latin typeface="+mj-lt"/>
              </a:rPr>
              <a:t>DWED </a:t>
            </a:r>
            <a:r>
              <a:rPr lang="ru-RU" sz="1200" b="1" dirty="0" smtClean="0">
                <a:solidFill>
                  <a:schemeClr val="bg1"/>
                </a:solidFill>
                <a:latin typeface="+mj-lt"/>
              </a:rPr>
              <a:t>вы можете выбрать клинику, необходимого врача и записаться на приём. Тут же можно произвести оплату, после чего вы получите сгенерированный </a:t>
            </a:r>
            <a:endParaRPr lang="en-US" sz="1200" b="1" dirty="0" smtClean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n-US" sz="1200" b="1" dirty="0" smtClean="0">
                <a:solidFill>
                  <a:schemeClr val="bg1"/>
                </a:solidFill>
                <a:latin typeface="+mj-lt"/>
              </a:rPr>
              <a:t>QR-</a:t>
            </a:r>
            <a:r>
              <a:rPr lang="ru-RU" sz="1200" b="1" dirty="0" smtClean="0">
                <a:solidFill>
                  <a:schemeClr val="bg1"/>
                </a:solidFill>
                <a:latin typeface="+mj-lt"/>
              </a:rPr>
              <a:t>код.</a:t>
            </a:r>
            <a:endParaRPr lang="ru-RU" sz="12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711293" y="3805777"/>
            <a:ext cx="2251460" cy="2800763"/>
          </a:xfrm>
          <a:prstGeom prst="rect">
            <a:avLst/>
          </a:prstGeom>
          <a:solidFill>
            <a:srgbClr val="20AA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26510" y="4139146"/>
            <a:ext cx="213624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chemeClr val="bg1"/>
                </a:solidFill>
                <a:latin typeface="+mj-lt"/>
              </a:rPr>
              <a:t>Хранить </a:t>
            </a:r>
            <a:r>
              <a:rPr lang="en-US" sz="1200" b="1" dirty="0">
                <a:solidFill>
                  <a:schemeClr val="bg1"/>
                </a:solidFill>
                <a:latin typeface="+mj-lt"/>
              </a:rPr>
              <a:t>QR-</a:t>
            </a:r>
            <a:r>
              <a:rPr lang="ru-RU" sz="1200" b="1" dirty="0">
                <a:solidFill>
                  <a:schemeClr val="bg1"/>
                </a:solidFill>
                <a:latin typeface="+mj-lt"/>
              </a:rPr>
              <a:t>код можно на в своём смартфоне или распечатать на любом принтере. Далее </a:t>
            </a:r>
            <a:r>
              <a:rPr lang="en-US" sz="1200" b="1" dirty="0">
                <a:solidFill>
                  <a:schemeClr val="bg1"/>
                </a:solidFill>
                <a:latin typeface="+mj-lt"/>
              </a:rPr>
              <a:t>QR-</a:t>
            </a:r>
            <a:r>
              <a:rPr lang="ru-RU" sz="1200" b="1" dirty="0">
                <a:solidFill>
                  <a:schemeClr val="bg1"/>
                </a:solidFill>
                <a:latin typeface="+mj-lt"/>
              </a:rPr>
              <a:t>код будет считываться сканером турникета на проходной в клинике или мобильным устройством непосредственно на приёме у специалиста.</a:t>
            </a:r>
          </a:p>
        </p:txBody>
      </p:sp>
      <p:pic>
        <p:nvPicPr>
          <p:cNvPr id="34" name="Picture 4"/>
          <p:cNvPicPr>
            <a:picLocks noChangeAspect="1" noChangeArrowheads="1"/>
          </p:cNvPicPr>
          <p:nvPr/>
        </p:nvPicPr>
        <p:blipFill rotWithShape="1">
          <a:blip r:embed="rId8" cstate="print"/>
          <a:srcRect b="21195"/>
          <a:stretch/>
        </p:blipFill>
        <p:spPr bwMode="auto">
          <a:xfrm>
            <a:off x="4785220" y="4870590"/>
            <a:ext cx="3179602" cy="1731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" name="Picture 4"/>
          <p:cNvPicPr>
            <a:picLocks noChangeAspect="1" noChangeArrowheads="1"/>
          </p:cNvPicPr>
          <p:nvPr/>
        </p:nvPicPr>
        <p:blipFill rotWithShape="1">
          <a:blip r:embed="rId9" cstate="print"/>
          <a:srcRect t="1" b="29805"/>
          <a:stretch/>
        </p:blipFill>
        <p:spPr bwMode="auto">
          <a:xfrm>
            <a:off x="8343863" y="4957495"/>
            <a:ext cx="3179601" cy="1626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6" name="Пятиугольник 35"/>
          <p:cNvSpPr/>
          <p:nvPr/>
        </p:nvSpPr>
        <p:spPr>
          <a:xfrm rot="5400000">
            <a:off x="6037114" y="3377257"/>
            <a:ext cx="675814" cy="3179602"/>
          </a:xfrm>
          <a:prstGeom prst="homePlat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 rot="5400000">
            <a:off x="5798603" y="2789098"/>
            <a:ext cx="1152834" cy="31796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776674" y="3955667"/>
            <a:ext cx="31796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chemeClr val="bg1"/>
                </a:solidFill>
                <a:latin typeface="+mj-lt"/>
              </a:rPr>
              <a:t>Благодаря </a:t>
            </a:r>
            <a:r>
              <a:rPr lang="ru-RU" sz="1200" b="1" dirty="0" err="1">
                <a:solidFill>
                  <a:schemeClr val="bg1"/>
                </a:solidFill>
                <a:latin typeface="+mj-lt"/>
              </a:rPr>
              <a:t>автоматизированности</a:t>
            </a:r>
            <a:r>
              <a:rPr lang="ru-RU" sz="1200" b="1" dirty="0">
                <a:solidFill>
                  <a:schemeClr val="bg1"/>
                </a:solidFill>
                <a:latin typeface="+mj-lt"/>
              </a:rPr>
              <a:t> системы приёма посетителей, вам не надо будет часами просиживать в очередях. В указанное время врач  будет ожидать только вас.</a:t>
            </a:r>
          </a:p>
        </p:txBody>
      </p:sp>
      <p:sp>
        <p:nvSpPr>
          <p:cNvPr id="38" name="Равнобедренный треугольник 37"/>
          <p:cNvSpPr/>
          <p:nvPr/>
        </p:nvSpPr>
        <p:spPr>
          <a:xfrm rot="16200000" flipV="1">
            <a:off x="4150881" y="5088003"/>
            <a:ext cx="889635" cy="233008"/>
          </a:xfrm>
          <a:prstGeom prst="triangle">
            <a:avLst/>
          </a:prstGeom>
          <a:solidFill>
            <a:srgbClr val="22B6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ятиугольник 39"/>
          <p:cNvSpPr/>
          <p:nvPr/>
        </p:nvSpPr>
        <p:spPr>
          <a:xfrm rot="5400000">
            <a:off x="9595757" y="3377257"/>
            <a:ext cx="675814" cy="3179602"/>
          </a:xfrm>
          <a:prstGeom prst="homePlat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 rot="5400000">
            <a:off x="9357246" y="2789098"/>
            <a:ext cx="1152834" cy="31796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2" name="Прямоугольник 41"/>
          <p:cNvSpPr/>
          <p:nvPr/>
        </p:nvSpPr>
        <p:spPr>
          <a:xfrm>
            <a:off x="8343863" y="3964213"/>
            <a:ext cx="3179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+mj-lt"/>
              </a:rPr>
              <a:t>Анкета и больничные листы ведутся специалистами в режиме </a:t>
            </a:r>
            <a:r>
              <a:rPr lang="ru-RU" sz="1200" b="1" dirty="0" err="1" smtClean="0">
                <a:solidFill>
                  <a:schemeClr val="bg1"/>
                </a:solidFill>
                <a:latin typeface="+mj-lt"/>
              </a:rPr>
              <a:t>онлайн</a:t>
            </a:r>
            <a:r>
              <a:rPr lang="ru-RU" sz="1200" b="1" dirty="0" smtClean="0">
                <a:solidFill>
                  <a:schemeClr val="bg1"/>
                </a:solidFill>
                <a:latin typeface="+mj-lt"/>
              </a:rPr>
              <a:t> с помощью персонального компьютера или другого устройства.</a:t>
            </a:r>
          </a:p>
        </p:txBody>
      </p:sp>
      <p:sp>
        <p:nvSpPr>
          <p:cNvPr id="43" name="Равнобедренный треугольник 42"/>
          <p:cNvSpPr/>
          <p:nvPr/>
        </p:nvSpPr>
        <p:spPr>
          <a:xfrm flipV="1">
            <a:off x="5563490" y="3465386"/>
            <a:ext cx="1737360" cy="240930"/>
          </a:xfrm>
          <a:prstGeom prst="triangl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8529"/>
          <a:stretch/>
        </p:blipFill>
        <p:spPr>
          <a:xfrm>
            <a:off x="8360389" y="1036018"/>
            <a:ext cx="3149621" cy="2295517"/>
          </a:xfrm>
          <a:prstGeom prst="rect">
            <a:avLst/>
          </a:prstGeom>
        </p:spPr>
      </p:pic>
      <p:sp>
        <p:nvSpPr>
          <p:cNvPr id="44" name="Равнобедренный треугольник 43"/>
          <p:cNvSpPr/>
          <p:nvPr/>
        </p:nvSpPr>
        <p:spPr>
          <a:xfrm flipV="1">
            <a:off x="9064983" y="3456562"/>
            <a:ext cx="1737360" cy="240930"/>
          </a:xfrm>
          <a:prstGeom prst="triangl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Равнобедренный треугольник 44"/>
          <p:cNvSpPr/>
          <p:nvPr/>
        </p:nvSpPr>
        <p:spPr>
          <a:xfrm rot="16200000" flipV="1">
            <a:off x="7712566" y="5088004"/>
            <a:ext cx="889635" cy="233008"/>
          </a:xfrm>
          <a:prstGeom prst="triangl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70471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/>
          <p:cNvSpPr/>
          <p:nvPr/>
        </p:nvSpPr>
        <p:spPr>
          <a:xfrm>
            <a:off x="0" y="1123245"/>
            <a:ext cx="12192000" cy="2564913"/>
          </a:xfrm>
          <a:prstGeom prst="rect">
            <a:avLst/>
          </a:prstGeom>
          <a:solidFill>
            <a:srgbClr val="B8F0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12192000" cy="847206"/>
          </a:xfrm>
          <a:prstGeom prst="rect">
            <a:avLst/>
          </a:prstGeom>
          <a:solidFill>
            <a:srgbClr val="22B6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00" dirty="0"/>
          </a:p>
        </p:txBody>
      </p:sp>
      <p:sp>
        <p:nvSpPr>
          <p:cNvPr id="8" name="TextBox 7"/>
          <p:cNvSpPr txBox="1"/>
          <p:nvPr/>
        </p:nvSpPr>
        <p:spPr>
          <a:xfrm>
            <a:off x="1753966" y="38882"/>
            <a:ext cx="87138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+mj-lt"/>
              </a:rPr>
              <a:t>DWED </a:t>
            </a:r>
            <a:r>
              <a:rPr lang="ru-RU" sz="2000" b="1" dirty="0">
                <a:solidFill>
                  <a:schemeClr val="bg1"/>
                </a:solidFill>
                <a:latin typeface="+mj-lt"/>
              </a:rPr>
              <a:t>сделает жизнь граждан удобной и приятной, а наши турникеты и </a:t>
            </a:r>
            <a:r>
              <a:rPr lang="ru-RU" sz="2000" b="1" dirty="0" err="1">
                <a:solidFill>
                  <a:schemeClr val="bg1"/>
                </a:solidFill>
                <a:latin typeface="+mj-lt"/>
              </a:rPr>
              <a:t>инфоматы</a:t>
            </a:r>
            <a:r>
              <a:rPr lang="ru-RU" sz="2000" b="1" dirty="0">
                <a:solidFill>
                  <a:schemeClr val="bg1"/>
                </a:solidFill>
                <a:latin typeface="+mj-lt"/>
              </a:rPr>
              <a:t> дополнят её комфортом и безопасностью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7898" y="181955"/>
            <a:ext cx="403536" cy="459374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185" y="181955"/>
            <a:ext cx="540000" cy="540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920061" y="1277609"/>
            <a:ext cx="148450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+mj-lt"/>
              </a:rPr>
              <a:t>Технологии </a:t>
            </a:r>
            <a:r>
              <a:rPr lang="en-US" dirty="0">
                <a:latin typeface="+mj-lt"/>
              </a:rPr>
              <a:t>DWED </a:t>
            </a:r>
            <a:r>
              <a:rPr lang="ru-RU" dirty="0" smtClean="0">
                <a:latin typeface="+mj-lt"/>
              </a:rPr>
              <a:t>созданы </a:t>
            </a:r>
            <a:r>
              <a:rPr lang="ru-RU" dirty="0">
                <a:latin typeface="+mj-lt"/>
              </a:rPr>
              <a:t>с целью облегчить </a:t>
            </a:r>
            <a:r>
              <a:rPr lang="ru-RU" dirty="0" smtClean="0">
                <a:latin typeface="+mj-lt"/>
              </a:rPr>
              <a:t>быть </a:t>
            </a:r>
            <a:r>
              <a:rPr lang="ru-RU" dirty="0">
                <a:latin typeface="+mj-lt"/>
              </a:rPr>
              <a:t>граждан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3461" y="3888243"/>
            <a:ext cx="12192000" cy="267257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duotone>
              <a:prstClr val="black"/>
              <a:srgbClr val="81F0FF">
                <a:tint val="45000"/>
                <a:satMod val="400000"/>
              </a:srgbClr>
            </a:duotone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1955" r="28507"/>
          <a:stretch/>
        </p:blipFill>
        <p:spPr>
          <a:xfrm>
            <a:off x="698011" y="1123245"/>
            <a:ext cx="2137411" cy="2564913"/>
          </a:xfrm>
          <a:prstGeom prst="rect">
            <a:avLst/>
          </a:prstGeom>
        </p:spPr>
      </p:pic>
      <p:sp>
        <p:nvSpPr>
          <p:cNvPr id="46" name="Прямоугольник 45"/>
          <p:cNvSpPr/>
          <p:nvPr/>
        </p:nvSpPr>
        <p:spPr>
          <a:xfrm>
            <a:off x="8574296" y="1123245"/>
            <a:ext cx="3617704" cy="2564913"/>
          </a:xfrm>
          <a:prstGeom prst="rect">
            <a:avLst/>
          </a:prstGeom>
          <a:solidFill>
            <a:srgbClr val="19D2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0356094" y="1570570"/>
            <a:ext cx="167638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+mj-lt"/>
              </a:rPr>
              <a:t>Интуитивный</a:t>
            </a:r>
            <a:r>
              <a:rPr lang="ru-RU" dirty="0">
                <a:latin typeface="+mj-lt"/>
              </a:rPr>
              <a:t>, простой и понятный интерфейс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4438856" y="1123245"/>
            <a:ext cx="4179364" cy="2564913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6208601" y="1559140"/>
            <a:ext cx="158475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>
                <a:solidFill>
                  <a:schemeClr val="bg1"/>
                </a:solidFill>
                <a:latin typeface="+mj-lt"/>
              </a:rPr>
              <a:t>Ультрасов</a:t>
            </a:r>
            <a:r>
              <a:rPr lang="en-US" dirty="0" smtClean="0">
                <a:solidFill>
                  <a:schemeClr val="bg1"/>
                </a:solidFill>
                <a:latin typeface="+mj-lt"/>
              </a:rPr>
              <a:t>-</a:t>
            </a:r>
          </a:p>
          <a:p>
            <a:r>
              <a:rPr lang="ru-RU" dirty="0" smtClean="0">
                <a:solidFill>
                  <a:schemeClr val="bg1"/>
                </a:solidFill>
                <a:latin typeface="+mj-lt"/>
              </a:rPr>
              <a:t>ременный </a:t>
            </a:r>
            <a:endParaRPr lang="ru-RU" dirty="0">
              <a:solidFill>
                <a:schemeClr val="bg1"/>
              </a:solidFill>
              <a:latin typeface="+mj-lt"/>
            </a:endParaRPr>
          </a:p>
          <a:p>
            <a:r>
              <a:rPr lang="ru-RU" dirty="0">
                <a:solidFill>
                  <a:schemeClr val="bg1"/>
                </a:solidFill>
                <a:latin typeface="+mj-lt"/>
              </a:rPr>
              <a:t>и </a:t>
            </a:r>
            <a:r>
              <a:rPr lang="ru-RU" dirty="0" err="1" smtClean="0">
                <a:solidFill>
                  <a:schemeClr val="bg1"/>
                </a:solidFill>
                <a:latin typeface="+mj-lt"/>
              </a:rPr>
              <a:t>футуристи</a:t>
            </a:r>
            <a:r>
              <a:rPr lang="en-US" dirty="0" smtClean="0">
                <a:solidFill>
                  <a:schemeClr val="bg1"/>
                </a:solidFill>
                <a:latin typeface="+mj-lt"/>
              </a:rPr>
              <a:t>-</a:t>
            </a:r>
          </a:p>
          <a:p>
            <a:r>
              <a:rPr lang="ru-RU" dirty="0" err="1" smtClean="0">
                <a:solidFill>
                  <a:schemeClr val="bg1"/>
                </a:solidFill>
                <a:latin typeface="+mj-lt"/>
              </a:rPr>
              <a:t>ческий</a:t>
            </a:r>
            <a:r>
              <a:rPr lang="ru-RU" dirty="0" smtClean="0">
                <a:solidFill>
                  <a:schemeClr val="bg1"/>
                </a:solidFill>
                <a:latin typeface="+mj-lt"/>
              </a:rPr>
              <a:t> </a:t>
            </a:r>
            <a:endParaRPr lang="en-US" dirty="0" smtClean="0">
              <a:solidFill>
                <a:schemeClr val="bg1"/>
              </a:solidFill>
              <a:latin typeface="+mj-lt"/>
            </a:endParaRPr>
          </a:p>
          <a:p>
            <a:r>
              <a:rPr lang="ru-RU" dirty="0" smtClean="0">
                <a:solidFill>
                  <a:schemeClr val="bg1"/>
                </a:solidFill>
                <a:latin typeface="+mj-lt"/>
              </a:rPr>
              <a:t>дизайн</a:t>
            </a:r>
            <a:endParaRPr lang="ru-RU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48" name="Picture 2" descr="C:\Users\Poker\Desktop\photo_2017-06-07_15-57-12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34325"/>
          <a:stretch/>
        </p:blipFill>
        <p:spPr bwMode="auto">
          <a:xfrm>
            <a:off x="4453520" y="1123245"/>
            <a:ext cx="1656391" cy="2564913"/>
          </a:xfrm>
          <a:prstGeom prst="rect">
            <a:avLst/>
          </a:prstGeom>
          <a:noFill/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9" cstate="print">
            <a:duotone>
              <a:prstClr val="black"/>
              <a:srgbClr val="00B0F0">
                <a:tint val="45000"/>
                <a:satMod val="400000"/>
              </a:srgbClr>
            </a:duotone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4347" r="21111"/>
          <a:stretch/>
        </p:blipFill>
        <p:spPr>
          <a:xfrm>
            <a:off x="7790635" y="1123245"/>
            <a:ext cx="2470204" cy="2564913"/>
          </a:xfrm>
          <a:prstGeom prst="rect">
            <a:avLst/>
          </a:prstGeom>
        </p:spPr>
      </p:pic>
      <p:pic>
        <p:nvPicPr>
          <p:cNvPr id="49" name="Picture 2" descr="C:\Users\Poker\Desktop\photo_2017-06-07_15-57-16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="" xmlns:a14="http://schemas.microsoft.com/office/drawing/2010/main">
                  <a14:imgLayer r:embed="rId12">
                    <a14:imgEffect>
                      <a14:saturation sat="0"/>
                    </a14:imgEffect>
                    <a14:imgEffect>
                      <a14:brightnessContrast bright="14000" contrast="-35000"/>
                    </a14:imgEffect>
                  </a14:imgLayer>
                </a14:imgProps>
              </a:ext>
            </a:extLst>
          </a:blip>
          <a:srcRect l="57599" t="9731" r="5350" b="57586"/>
          <a:stretch/>
        </p:blipFill>
        <p:spPr bwMode="auto">
          <a:xfrm>
            <a:off x="718185" y="3895844"/>
            <a:ext cx="2839001" cy="2664976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3765959" y="4236936"/>
            <a:ext cx="22355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latin typeface="+mj-lt"/>
              </a:rPr>
              <a:t>Инфоматы</a:t>
            </a:r>
            <a:r>
              <a:rPr lang="ru-RU" dirty="0">
                <a:latin typeface="+mj-lt"/>
              </a:rPr>
              <a:t> </a:t>
            </a:r>
            <a:r>
              <a:rPr lang="en-US" dirty="0">
                <a:latin typeface="+mj-lt"/>
              </a:rPr>
              <a:t>DWED </a:t>
            </a:r>
            <a:r>
              <a:rPr lang="ru-RU" dirty="0">
                <a:latin typeface="+mj-lt"/>
              </a:rPr>
              <a:t>позволяют быстро и оперативно зарядить любое мобильное устройство</a:t>
            </a:r>
          </a:p>
        </p:txBody>
      </p:sp>
      <p:sp>
        <p:nvSpPr>
          <p:cNvPr id="50" name="Прямоугольник 49"/>
          <p:cNvSpPr/>
          <p:nvPr/>
        </p:nvSpPr>
        <p:spPr>
          <a:xfrm>
            <a:off x="6096000" y="3871132"/>
            <a:ext cx="6096000" cy="2689688"/>
          </a:xfrm>
          <a:prstGeom prst="rect">
            <a:avLst/>
          </a:prstGeom>
          <a:solidFill>
            <a:srgbClr val="81F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1" name="Picture 2" descr="C:\Users\Poker\Desktop\НД ИНФОКИСОКИ.png"/>
          <p:cNvPicPr>
            <a:picLocks noChangeAspect="1" noChangeArrowheads="1"/>
          </p:cNvPicPr>
          <p:nvPr/>
        </p:nvPicPr>
        <p:blipFill rotWithShape="1">
          <a:blip r:embed="rId13" cstate="print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duotone>
              <a:prstClr val="black"/>
              <a:srgbClr val="19ABCD">
                <a:tint val="45000"/>
                <a:satMod val="400000"/>
              </a:srgbClr>
            </a:duotone>
            <a:extLst>
              <a:ext uri="{BEBA8EAE-BF5A-486C-A8C5-ECC9F3942E4B}">
                <a14:imgProps xmlns="" xmlns:a14="http://schemas.microsoft.com/office/drawing/2010/main">
                  <a14:imgLayer r:embed="rId14"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44054" t="11843" r="2554" b="34018"/>
          <a:stretch/>
        </p:blipFill>
        <p:spPr bwMode="auto">
          <a:xfrm>
            <a:off x="6092539" y="3876813"/>
            <a:ext cx="2868581" cy="2672577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9090232" y="3980499"/>
            <a:ext cx="256836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+mj-lt"/>
              </a:rPr>
              <a:t>Безопасность и </a:t>
            </a:r>
            <a:r>
              <a:rPr lang="ru-RU" dirty="0">
                <a:latin typeface="+mj-lt"/>
              </a:rPr>
              <a:t>удобство </a:t>
            </a:r>
            <a:r>
              <a:rPr lang="ru-RU" dirty="0" smtClean="0">
                <a:latin typeface="+mj-lt"/>
              </a:rPr>
              <a:t>сочетаются </a:t>
            </a:r>
            <a:r>
              <a:rPr lang="ru-RU" dirty="0">
                <a:latin typeface="+mj-lt"/>
              </a:rPr>
              <a:t>с экономичностью — оборудование потребляет минимальное количество электроэнергии</a:t>
            </a:r>
          </a:p>
        </p:txBody>
      </p:sp>
    </p:spTree>
    <p:extLst>
      <p:ext uri="{BB962C8B-B14F-4D97-AF65-F5344CB8AC3E}">
        <p14:creationId xmlns="" xmlns:p14="http://schemas.microsoft.com/office/powerpoint/2010/main" val="310816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/>
          <p:cNvSpPr/>
          <p:nvPr/>
        </p:nvSpPr>
        <p:spPr>
          <a:xfrm>
            <a:off x="0" y="1066095"/>
            <a:ext cx="12192000" cy="2564913"/>
          </a:xfrm>
          <a:prstGeom prst="rect">
            <a:avLst/>
          </a:prstGeom>
          <a:solidFill>
            <a:srgbClr val="B8F0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12192000" cy="847206"/>
          </a:xfrm>
          <a:prstGeom prst="rect">
            <a:avLst/>
          </a:prstGeom>
          <a:solidFill>
            <a:srgbClr val="22B6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00" dirty="0"/>
          </a:p>
        </p:txBody>
      </p:sp>
      <p:sp>
        <p:nvSpPr>
          <p:cNvPr id="8" name="TextBox 7"/>
          <p:cNvSpPr txBox="1"/>
          <p:nvPr/>
        </p:nvSpPr>
        <p:spPr>
          <a:xfrm>
            <a:off x="1739074" y="181955"/>
            <a:ext cx="8713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latin typeface="+mj-lt"/>
              </a:rPr>
              <a:t>Принцип работы </a:t>
            </a:r>
            <a:r>
              <a:rPr lang="en-US" sz="2400" b="1" dirty="0" smtClean="0">
                <a:solidFill>
                  <a:schemeClr val="bg1"/>
                </a:solidFill>
                <a:latin typeface="+mj-lt"/>
              </a:rPr>
              <a:t>QR - 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кода </a:t>
            </a:r>
            <a:endParaRPr lang="ru-RU" sz="24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7898" y="181955"/>
            <a:ext cx="403536" cy="45937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31077" y="1194389"/>
            <a:ext cx="596457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+mj-lt"/>
                <a:cs typeface="Times New Roman" pitchFamily="18" charset="0"/>
              </a:rPr>
              <a:t>QR-код</a:t>
            </a:r>
            <a:r>
              <a:rPr lang="ru-RU" dirty="0">
                <a:latin typeface="+mj-lt"/>
                <a:cs typeface="Times New Roman" pitchFamily="18" charset="0"/>
              </a:rPr>
              <a:t> (англ. </a:t>
            </a:r>
            <a:r>
              <a:rPr lang="ru-RU" i="1" dirty="0" err="1">
                <a:latin typeface="+mj-lt"/>
                <a:cs typeface="Times New Roman" pitchFamily="18" charset="0"/>
              </a:rPr>
              <a:t>quick</a:t>
            </a:r>
            <a:r>
              <a:rPr lang="ru-RU" i="1" dirty="0">
                <a:latin typeface="+mj-lt"/>
                <a:cs typeface="Times New Roman" pitchFamily="18" charset="0"/>
              </a:rPr>
              <a:t> </a:t>
            </a:r>
            <a:r>
              <a:rPr lang="ru-RU" i="1" dirty="0" err="1">
                <a:latin typeface="+mj-lt"/>
                <a:cs typeface="Times New Roman" pitchFamily="18" charset="0"/>
              </a:rPr>
              <a:t>response</a:t>
            </a:r>
            <a:r>
              <a:rPr lang="ru-RU" dirty="0">
                <a:latin typeface="+mj-lt"/>
                <a:cs typeface="Times New Roman" pitchFamily="18" charset="0"/>
              </a:rPr>
              <a:t> — быстрый отклик) матричный код (двумерный </a:t>
            </a:r>
            <a:r>
              <a:rPr lang="ru-RU" dirty="0" err="1">
                <a:latin typeface="+mj-lt"/>
                <a:cs typeface="Times New Roman" pitchFamily="18" charset="0"/>
              </a:rPr>
              <a:t>штрихкод</a:t>
            </a:r>
            <a:r>
              <a:rPr lang="ru-RU" dirty="0">
                <a:latin typeface="+mj-lt"/>
                <a:cs typeface="Times New Roman" pitchFamily="18" charset="0"/>
              </a:rPr>
              <a:t>)</a:t>
            </a:r>
            <a:endParaRPr lang="en-US" dirty="0">
              <a:latin typeface="+mj-lt"/>
              <a:cs typeface="Times New Roman" pitchFamily="18" charset="0"/>
            </a:endParaRPr>
          </a:p>
          <a:p>
            <a:endParaRPr lang="en-US" dirty="0">
              <a:latin typeface="+mj-lt"/>
              <a:cs typeface="Times New Roman" pitchFamily="18" charset="0"/>
            </a:endParaRPr>
          </a:p>
          <a:p>
            <a:r>
              <a:rPr lang="ru-RU" dirty="0">
                <a:latin typeface="+mj-lt"/>
                <a:cs typeface="Times New Roman" pitchFamily="18" charset="0"/>
              </a:rPr>
              <a:t>Приложение </a:t>
            </a:r>
            <a:r>
              <a:rPr lang="ru-RU" dirty="0" smtClean="0">
                <a:latin typeface="+mj-lt"/>
                <a:cs typeface="Times New Roman" pitchFamily="18" charset="0"/>
              </a:rPr>
              <a:t>генерирует </a:t>
            </a:r>
            <a:r>
              <a:rPr lang="ru-RU" dirty="0">
                <a:latin typeface="+mj-lt"/>
                <a:cs typeface="Times New Roman" pitchFamily="18" charset="0"/>
              </a:rPr>
              <a:t>произведенные платежи в </a:t>
            </a:r>
            <a:r>
              <a:rPr lang="en-US" dirty="0">
                <a:latin typeface="+mj-lt"/>
                <a:cs typeface="Times New Roman" pitchFamily="18" charset="0"/>
              </a:rPr>
              <a:t>QR-</a:t>
            </a:r>
            <a:r>
              <a:rPr lang="ru-RU" dirty="0">
                <a:latin typeface="+mj-lt"/>
                <a:cs typeface="Times New Roman" pitchFamily="18" charset="0"/>
              </a:rPr>
              <a:t>код. Сгенерированный код считывается сканером на турникете или любым мобильным устройством. Этот код можно распечатать на любом устройстве печати</a:t>
            </a:r>
            <a:r>
              <a:rPr lang="en-US" dirty="0">
                <a:latin typeface="+mj-lt"/>
                <a:cs typeface="Times New Roman" pitchFamily="18" charset="0"/>
              </a:rPr>
              <a:t>. </a:t>
            </a:r>
            <a:r>
              <a:rPr lang="ru-RU" dirty="0">
                <a:latin typeface="+mj-lt"/>
                <a:cs typeface="Times New Roman" pitchFamily="18" charset="0"/>
              </a:rPr>
              <a:t>Его также можно передавать другим лицам.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19ABCD">
                <a:tint val="45000"/>
                <a:satMod val="400000"/>
              </a:srgb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0098" y="1066096"/>
            <a:ext cx="5276285" cy="256779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2525" y="4045051"/>
            <a:ext cx="2266950" cy="2266950"/>
          </a:xfrm>
          <a:prstGeom prst="rect">
            <a:avLst/>
          </a:prstGeom>
        </p:spPr>
      </p:pic>
      <p:sp>
        <p:nvSpPr>
          <p:cNvPr id="25" name="Равнобедренный треугольник 24"/>
          <p:cNvSpPr/>
          <p:nvPr/>
        </p:nvSpPr>
        <p:spPr>
          <a:xfrm rot="16200000" flipV="1">
            <a:off x="3941897" y="4955640"/>
            <a:ext cx="1294494" cy="445771"/>
          </a:xfrm>
          <a:prstGeom prst="triangle">
            <a:avLst/>
          </a:prstGeom>
          <a:solidFill>
            <a:srgbClr val="22B6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Равнобедренный треугольник 25"/>
          <p:cNvSpPr/>
          <p:nvPr/>
        </p:nvSpPr>
        <p:spPr>
          <a:xfrm rot="16200000" flipV="1">
            <a:off x="7064192" y="4955640"/>
            <a:ext cx="1294494" cy="445771"/>
          </a:xfrm>
          <a:prstGeom prst="triangle">
            <a:avLst/>
          </a:prstGeom>
          <a:solidFill>
            <a:srgbClr val="22B6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1999716" y="3767954"/>
            <a:ext cx="2089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+mj-lt"/>
              </a:rPr>
              <a:t>Метро 1 поездка цена 1200 </a:t>
            </a:r>
            <a:r>
              <a:rPr lang="ru-RU" b="1" dirty="0" err="1" smtClean="0">
                <a:latin typeface="+mj-lt"/>
              </a:rPr>
              <a:t>сум</a:t>
            </a:r>
            <a:r>
              <a:rPr lang="ru-RU" b="1" dirty="0" smtClean="0">
                <a:latin typeface="+mj-lt"/>
              </a:rPr>
              <a:t> </a:t>
            </a:r>
            <a:endParaRPr lang="ru-RU" b="1" dirty="0">
              <a:latin typeface="+mj-lt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086" y="4517099"/>
            <a:ext cx="1162769" cy="1322852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2037195" y="5920670"/>
            <a:ext cx="1811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+mj-lt"/>
              </a:rPr>
              <a:t>Действителен 12.09.2017</a:t>
            </a:r>
            <a:endParaRPr lang="ru-RU" b="1" dirty="0">
              <a:latin typeface="+mj-lt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952376" y="3849897"/>
            <a:ext cx="23538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+mj-lt"/>
              </a:rPr>
              <a:t>Метро 1 поездка цена 1200 </a:t>
            </a:r>
            <a:r>
              <a:rPr lang="ru-RU" b="1" dirty="0" err="1" smtClean="0">
                <a:latin typeface="+mj-lt"/>
              </a:rPr>
              <a:t>сум</a:t>
            </a:r>
            <a:r>
              <a:rPr lang="ru-RU" b="1" dirty="0" smtClean="0">
                <a:latin typeface="+mj-lt"/>
              </a:rPr>
              <a:t> </a:t>
            </a:r>
            <a:endParaRPr lang="ru-RU" b="1" dirty="0">
              <a:latin typeface="+mj-lt"/>
            </a:endParaRPr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7260" y="4573405"/>
            <a:ext cx="1162769" cy="1322852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8205006" y="5925701"/>
            <a:ext cx="1811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+mj-lt"/>
              </a:rPr>
              <a:t>Списано</a:t>
            </a:r>
          </a:p>
          <a:p>
            <a:pPr algn="ctr"/>
            <a:r>
              <a:rPr lang="ru-RU" b="1" dirty="0" smtClean="0">
                <a:latin typeface="+mj-lt"/>
              </a:rPr>
              <a:t>13.09.2017</a:t>
            </a:r>
            <a:endParaRPr lang="ru-RU" b="1" dirty="0">
              <a:latin typeface="+mj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89195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847206"/>
          </a:xfrm>
          <a:prstGeom prst="rect">
            <a:avLst/>
          </a:prstGeom>
          <a:solidFill>
            <a:srgbClr val="22B6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00" dirty="0"/>
          </a:p>
        </p:txBody>
      </p:sp>
      <p:sp>
        <p:nvSpPr>
          <p:cNvPr id="8" name="TextBox 7"/>
          <p:cNvSpPr txBox="1"/>
          <p:nvPr/>
        </p:nvSpPr>
        <p:spPr>
          <a:xfrm>
            <a:off x="1739074" y="136235"/>
            <a:ext cx="8713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+mj-lt"/>
                <a:cs typeface="Courier New" panose="02070309020205020404" pitchFamily="49" charset="0"/>
              </a:rPr>
              <a:t>Охват субъектов</a:t>
            </a:r>
            <a:endParaRPr lang="ru-RU" sz="32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7898" y="181955"/>
            <a:ext cx="403536" cy="45937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39074" y="1149119"/>
            <a:ext cx="27813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b="1" dirty="0">
                <a:latin typeface="+mj-lt"/>
                <a:cs typeface="Courier New" pitchFamily="49" charset="0"/>
              </a:rPr>
              <a:t>МЕДИЦИНА</a:t>
            </a:r>
          </a:p>
          <a:p>
            <a:r>
              <a:rPr lang="ru-RU" sz="1500" dirty="0" smtClean="0">
                <a:latin typeface="+mj-lt"/>
                <a:cs typeface="Courier New" pitchFamily="49" charset="0"/>
              </a:rPr>
              <a:t>Медицинские учреждения, </a:t>
            </a:r>
            <a:r>
              <a:rPr lang="ru-RU" sz="1500" dirty="0">
                <a:latin typeface="+mj-lt"/>
                <a:cs typeface="Courier New" pitchFamily="49" charset="0"/>
              </a:rPr>
              <a:t>государственные и частные больницы.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1114394"/>
            <a:ext cx="900000" cy="90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2232982"/>
            <a:ext cx="900000" cy="900000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1739074" y="2232300"/>
            <a:ext cx="27813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b="1" dirty="0">
                <a:latin typeface="+mj-lt"/>
                <a:cs typeface="Courier New" pitchFamily="49" charset="0"/>
              </a:rPr>
              <a:t>ТРАНСПОРТ</a:t>
            </a:r>
          </a:p>
          <a:p>
            <a:r>
              <a:rPr lang="ru-RU" sz="1500" dirty="0">
                <a:latin typeface="+mj-lt"/>
                <a:cs typeface="Courier New" pitchFamily="49" charset="0"/>
              </a:rPr>
              <a:t>Городской общественный транспорт, службы такси, авиа и ж/д транспорт.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163" y="3360420"/>
            <a:ext cx="899162" cy="899162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1739074" y="3443444"/>
            <a:ext cx="22728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b="1" dirty="0">
                <a:latin typeface="+mj-lt"/>
                <a:cs typeface="Courier New" pitchFamily="49" charset="0"/>
              </a:rPr>
              <a:t>СВЯЗЬ</a:t>
            </a:r>
          </a:p>
          <a:p>
            <a:r>
              <a:rPr lang="ru-RU" sz="1500" dirty="0">
                <a:latin typeface="+mj-lt"/>
                <a:cs typeface="Courier New" pitchFamily="49" charset="0"/>
              </a:rPr>
              <a:t>Операторы мобильной связи.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832" y="4487020"/>
            <a:ext cx="899162" cy="899162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1739074" y="4498466"/>
            <a:ext cx="266109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b="1" dirty="0">
                <a:latin typeface="+mj-lt"/>
                <a:cs typeface="Courier New" pitchFamily="49" charset="0"/>
              </a:rPr>
              <a:t>ИНТЕРНЕТ</a:t>
            </a:r>
          </a:p>
          <a:p>
            <a:r>
              <a:rPr lang="ru-RU" sz="1500" dirty="0">
                <a:latin typeface="+mj-lt"/>
                <a:cs typeface="Courier New" pitchFamily="49" charset="0"/>
              </a:rPr>
              <a:t>Компании </a:t>
            </a:r>
            <a:r>
              <a:rPr lang="ru-RU" sz="1500" dirty="0" err="1">
                <a:latin typeface="+mj-lt"/>
                <a:cs typeface="Courier New" pitchFamily="49" charset="0"/>
              </a:rPr>
              <a:t>интернет-провайдеров</a:t>
            </a:r>
            <a:r>
              <a:rPr lang="ru-RU" sz="1500" dirty="0">
                <a:latin typeface="+mj-lt"/>
                <a:cs typeface="Courier New" pitchFamily="49" charset="0"/>
              </a:rPr>
              <a:t>.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163" y="5613620"/>
            <a:ext cx="899162" cy="899162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1739074" y="5519979"/>
            <a:ext cx="2781300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b="1" dirty="0" smtClean="0">
                <a:latin typeface="+mj-lt"/>
                <a:cs typeface="Courier New" pitchFamily="49" charset="0"/>
              </a:rPr>
              <a:t>КОММУНАЛЬНЫЕ </a:t>
            </a:r>
            <a:r>
              <a:rPr lang="ru-RU" sz="1500" b="1" dirty="0">
                <a:latin typeface="+mj-lt"/>
                <a:cs typeface="Courier New" pitchFamily="49" charset="0"/>
              </a:rPr>
              <a:t>УСЛУГИ</a:t>
            </a:r>
          </a:p>
          <a:p>
            <a:r>
              <a:rPr lang="ru-RU" sz="1500" dirty="0">
                <a:latin typeface="+mj-lt"/>
                <a:cs typeface="Courier New" pitchFamily="49" charset="0"/>
              </a:rPr>
              <a:t>Электричество, газ, отопление, горячая и холодная вода, </a:t>
            </a:r>
            <a:endParaRPr lang="en-US" sz="1500" dirty="0" smtClean="0">
              <a:latin typeface="+mj-lt"/>
              <a:cs typeface="Courier New" pitchFamily="49" charset="0"/>
            </a:endParaRPr>
          </a:p>
          <a:p>
            <a:r>
              <a:rPr lang="ru-RU" sz="1500" dirty="0" smtClean="0">
                <a:latin typeface="+mj-lt"/>
                <a:cs typeface="Courier New" pitchFamily="49" charset="0"/>
              </a:rPr>
              <a:t>вывоз </a:t>
            </a:r>
            <a:r>
              <a:rPr lang="ru-RU" sz="1500" dirty="0">
                <a:latin typeface="+mj-lt"/>
                <a:cs typeface="Courier New" pitchFamily="49" charset="0"/>
              </a:rPr>
              <a:t>мусора, ТСЖ.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699" y="1090172"/>
            <a:ext cx="899162" cy="899162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699" y="2233820"/>
            <a:ext cx="899162" cy="899162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699" y="3360420"/>
            <a:ext cx="899162" cy="899162"/>
          </a:xfrm>
          <a:prstGeom prst="rect">
            <a:avLst/>
          </a:prstGeom>
        </p:spPr>
      </p:pic>
      <p:sp>
        <p:nvSpPr>
          <p:cNvPr id="34" name="TextBox 8"/>
          <p:cNvSpPr txBox="1">
            <a:spLocks noChangeArrowheads="1"/>
          </p:cNvSpPr>
          <p:nvPr/>
        </p:nvSpPr>
        <p:spPr bwMode="auto">
          <a:xfrm>
            <a:off x="5963523" y="1114394"/>
            <a:ext cx="1800225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1500" b="1" dirty="0" smtClean="0">
                <a:latin typeface="+mj-lt"/>
                <a:cs typeface="Courier New" pitchFamily="49" charset="0"/>
              </a:rPr>
              <a:t>БАНК</a:t>
            </a:r>
            <a:endParaRPr lang="ru-RU" sz="1500" b="1" dirty="0">
              <a:latin typeface="+mj-lt"/>
              <a:cs typeface="Courier New" pitchFamily="49" charset="0"/>
            </a:endParaRPr>
          </a:p>
          <a:p>
            <a:r>
              <a:rPr lang="ru-RU" sz="1500" dirty="0" smtClean="0">
                <a:latin typeface="+mj-lt"/>
                <a:cs typeface="Courier New" pitchFamily="49" charset="0"/>
              </a:rPr>
              <a:t>Государственные и частные банки.</a:t>
            </a:r>
            <a:endParaRPr lang="ru-RU" sz="1500" dirty="0">
              <a:latin typeface="+mj-lt"/>
              <a:cs typeface="Courier New" pitchFamily="49" charset="0"/>
            </a:endParaRPr>
          </a:p>
        </p:txBody>
      </p:sp>
      <p:sp>
        <p:nvSpPr>
          <p:cNvPr id="35" name="TextBox 20"/>
          <p:cNvSpPr txBox="1">
            <a:spLocks noChangeArrowheads="1"/>
          </p:cNvSpPr>
          <p:nvPr/>
        </p:nvSpPr>
        <p:spPr bwMode="auto">
          <a:xfrm>
            <a:off x="5950268" y="3350261"/>
            <a:ext cx="223243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1500" b="1" dirty="0" smtClean="0">
                <a:latin typeface="+mj-lt"/>
                <a:cs typeface="Courier New" pitchFamily="49" charset="0"/>
              </a:rPr>
              <a:t>РАЗВЛЕЧЕНИЯ</a:t>
            </a:r>
            <a:endParaRPr lang="ru-RU" sz="1500" b="1" dirty="0">
              <a:latin typeface="+mj-lt"/>
              <a:cs typeface="Courier New" pitchFamily="49" charset="0"/>
            </a:endParaRPr>
          </a:p>
          <a:p>
            <a:r>
              <a:rPr lang="ru-RU" sz="1500" dirty="0" smtClean="0">
                <a:latin typeface="+mj-lt"/>
                <a:cs typeface="Courier New" pitchFamily="49" charset="0"/>
              </a:rPr>
              <a:t>Городские парки развлечений, аттракционы, бассейны.</a:t>
            </a:r>
            <a:endParaRPr lang="ru-RU" sz="1500" dirty="0">
              <a:latin typeface="+mj-lt"/>
              <a:cs typeface="Courier New" pitchFamily="49" charset="0"/>
            </a:endParaRPr>
          </a:p>
        </p:txBody>
      </p:sp>
      <p:sp>
        <p:nvSpPr>
          <p:cNvPr id="36" name="TextBox 14"/>
          <p:cNvSpPr txBox="1">
            <a:spLocks noChangeArrowheads="1"/>
          </p:cNvSpPr>
          <p:nvPr/>
        </p:nvSpPr>
        <p:spPr bwMode="auto">
          <a:xfrm>
            <a:off x="5950268" y="2166412"/>
            <a:ext cx="180022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1500" b="1" dirty="0" smtClean="0">
                <a:latin typeface="+mj-lt"/>
                <a:cs typeface="Courier New" pitchFamily="49" charset="0"/>
              </a:rPr>
              <a:t>ГОС. УСЛУГИ</a:t>
            </a:r>
            <a:endParaRPr lang="ru-RU" sz="1500" b="1" dirty="0">
              <a:latin typeface="+mj-lt"/>
              <a:cs typeface="Courier New" pitchFamily="49" charset="0"/>
            </a:endParaRPr>
          </a:p>
          <a:p>
            <a:r>
              <a:rPr lang="ru-RU" sz="1500" dirty="0" smtClean="0">
                <a:latin typeface="+mj-lt"/>
                <a:cs typeface="Courier New" pitchFamily="49" charset="0"/>
              </a:rPr>
              <a:t>Страхование, ЗАГС, судебные инстанции, УБДД. </a:t>
            </a:r>
            <a:endParaRPr lang="ru-RU" sz="1500" dirty="0">
              <a:latin typeface="+mj-lt"/>
              <a:cs typeface="Courier New" pitchFamily="49" charset="0"/>
            </a:endParaRPr>
          </a:p>
        </p:txBody>
      </p:sp>
      <p:sp>
        <p:nvSpPr>
          <p:cNvPr id="37" name="TextBox 26"/>
          <p:cNvSpPr txBox="1">
            <a:spLocks noChangeArrowheads="1"/>
          </p:cNvSpPr>
          <p:nvPr/>
        </p:nvSpPr>
        <p:spPr bwMode="auto">
          <a:xfrm>
            <a:off x="5950268" y="4591608"/>
            <a:ext cx="226356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1500" b="1" dirty="0" smtClean="0">
                <a:latin typeface="+mj-lt"/>
                <a:cs typeface="Courier New" pitchFamily="49" charset="0"/>
              </a:rPr>
              <a:t>КРАСОТА И ЗДОРОВЬЕ</a:t>
            </a:r>
            <a:endParaRPr lang="ru-RU" sz="1500" b="1" dirty="0">
              <a:latin typeface="+mj-lt"/>
              <a:cs typeface="Courier New" pitchFamily="49" charset="0"/>
            </a:endParaRPr>
          </a:p>
          <a:p>
            <a:r>
              <a:rPr lang="ru-RU" sz="1500" dirty="0" smtClean="0">
                <a:latin typeface="+mj-lt"/>
                <a:cs typeface="Courier New" pitchFamily="49" charset="0"/>
              </a:rPr>
              <a:t>Салоны красоты, </a:t>
            </a:r>
            <a:r>
              <a:rPr lang="ru-RU" sz="1500" dirty="0" err="1" smtClean="0">
                <a:latin typeface="+mj-lt"/>
                <a:cs typeface="Courier New" pitchFamily="49" charset="0"/>
              </a:rPr>
              <a:t>фитнес-центры</a:t>
            </a:r>
            <a:r>
              <a:rPr lang="ru-RU" sz="1500" dirty="0" smtClean="0">
                <a:latin typeface="+mj-lt"/>
                <a:cs typeface="Courier New" pitchFamily="49" charset="0"/>
              </a:rPr>
              <a:t>, сауны.</a:t>
            </a:r>
            <a:endParaRPr lang="ru-RU" sz="1500" dirty="0">
              <a:latin typeface="+mj-lt"/>
              <a:cs typeface="Courier New" pitchFamily="49" charset="0"/>
            </a:endParaRPr>
          </a:p>
        </p:txBody>
      </p:sp>
      <p:sp>
        <p:nvSpPr>
          <p:cNvPr id="38" name="TextBox 32"/>
          <p:cNvSpPr txBox="1">
            <a:spLocks noChangeArrowheads="1"/>
          </p:cNvSpPr>
          <p:nvPr/>
        </p:nvSpPr>
        <p:spPr bwMode="auto">
          <a:xfrm>
            <a:off x="5993839" y="5602122"/>
            <a:ext cx="218886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1500" b="1" dirty="0" smtClean="0">
                <a:latin typeface="+mj-lt"/>
                <a:cs typeface="Courier New" pitchFamily="49" charset="0"/>
              </a:rPr>
              <a:t>СПОРТ</a:t>
            </a:r>
            <a:endParaRPr lang="ru-RU" sz="1500" b="1" dirty="0">
              <a:latin typeface="+mj-lt"/>
              <a:cs typeface="Courier New" pitchFamily="49" charset="0"/>
            </a:endParaRPr>
          </a:p>
          <a:p>
            <a:r>
              <a:rPr lang="ru-RU" sz="1500" dirty="0" smtClean="0">
                <a:latin typeface="+mj-lt"/>
                <a:cs typeface="Courier New" pitchFamily="49" charset="0"/>
              </a:rPr>
              <a:t>Спортивные</a:t>
            </a:r>
            <a:r>
              <a:rPr lang="en-US" sz="1500" dirty="0" smtClean="0">
                <a:latin typeface="+mj-lt"/>
                <a:cs typeface="Courier New" pitchFamily="49" charset="0"/>
              </a:rPr>
              <a:t> </a:t>
            </a:r>
            <a:r>
              <a:rPr lang="ru-RU" sz="1500" dirty="0" smtClean="0">
                <a:latin typeface="+mj-lt"/>
                <a:cs typeface="Courier New" pitchFamily="49" charset="0"/>
              </a:rPr>
              <a:t>соревнования, матчи, турниры.</a:t>
            </a:r>
            <a:endParaRPr lang="ru-RU" sz="1500" dirty="0">
              <a:latin typeface="+mj-lt"/>
              <a:cs typeface="Courier New" pitchFamily="49" charset="0"/>
            </a:endParaRPr>
          </a:p>
        </p:txBody>
      </p:sp>
      <p:sp>
        <p:nvSpPr>
          <p:cNvPr id="39" name="TextBox 10"/>
          <p:cNvSpPr txBox="1">
            <a:spLocks noChangeArrowheads="1"/>
          </p:cNvSpPr>
          <p:nvPr/>
        </p:nvSpPr>
        <p:spPr bwMode="auto">
          <a:xfrm>
            <a:off x="9482767" y="1147338"/>
            <a:ext cx="1985010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1500" b="1" dirty="0" smtClean="0">
                <a:latin typeface="+mj-lt"/>
                <a:cs typeface="Courier New" pitchFamily="49" charset="0"/>
              </a:rPr>
              <a:t>ТОРГОВЛЯ</a:t>
            </a:r>
            <a:endParaRPr lang="ru-RU" sz="1500" b="1" dirty="0">
              <a:latin typeface="+mj-lt"/>
              <a:cs typeface="Courier New" pitchFamily="49" charset="0"/>
            </a:endParaRPr>
          </a:p>
          <a:p>
            <a:r>
              <a:rPr lang="ru-RU" sz="1500" dirty="0" smtClean="0">
                <a:latin typeface="+mj-lt"/>
                <a:cs typeface="Courier New" pitchFamily="49" charset="0"/>
              </a:rPr>
              <a:t>Супермаркеты, </a:t>
            </a:r>
            <a:r>
              <a:rPr lang="ru-RU" sz="1500" dirty="0" err="1" smtClean="0">
                <a:latin typeface="+mj-lt"/>
                <a:cs typeface="Courier New" pitchFamily="49" charset="0"/>
              </a:rPr>
              <a:t>минимаркеты</a:t>
            </a:r>
            <a:r>
              <a:rPr lang="ru-RU" sz="1500" dirty="0" smtClean="0">
                <a:latin typeface="+mj-lt"/>
                <a:cs typeface="Courier New" pitchFamily="49" charset="0"/>
              </a:rPr>
              <a:t>, рынки.</a:t>
            </a:r>
            <a:endParaRPr lang="ru-RU" sz="1500" dirty="0">
              <a:latin typeface="+mj-lt"/>
              <a:cs typeface="Courier New" pitchFamily="49" charset="0"/>
            </a:endParaRPr>
          </a:p>
        </p:txBody>
      </p:sp>
      <p:sp>
        <p:nvSpPr>
          <p:cNvPr id="40" name="TextBox 16"/>
          <p:cNvSpPr txBox="1">
            <a:spLocks noChangeArrowheads="1"/>
          </p:cNvSpPr>
          <p:nvPr/>
        </p:nvSpPr>
        <p:spPr bwMode="auto">
          <a:xfrm>
            <a:off x="9485155" y="2157542"/>
            <a:ext cx="2171540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1500" b="1" dirty="0" smtClean="0">
                <a:latin typeface="+mj-lt"/>
                <a:cs typeface="Courier New" pitchFamily="49" charset="0"/>
              </a:rPr>
              <a:t>БЕЗОПАСНОСТЬ</a:t>
            </a:r>
            <a:endParaRPr lang="ru-RU" sz="1500" b="1" dirty="0">
              <a:latin typeface="+mj-lt"/>
              <a:cs typeface="Courier New" pitchFamily="49" charset="0"/>
            </a:endParaRPr>
          </a:p>
          <a:p>
            <a:r>
              <a:rPr lang="ru-RU" sz="1500" dirty="0" smtClean="0">
                <a:latin typeface="+mj-lt"/>
                <a:cs typeface="Courier New" pitchFamily="49" charset="0"/>
              </a:rPr>
              <a:t>СНБ, МВД, прокуратура, таможенная служба.</a:t>
            </a:r>
            <a:endParaRPr lang="ru-RU" sz="1500" dirty="0">
              <a:latin typeface="+mj-lt"/>
              <a:cs typeface="Courier New" pitchFamily="49" charset="0"/>
            </a:endParaRPr>
          </a:p>
        </p:txBody>
      </p:sp>
      <p:sp>
        <p:nvSpPr>
          <p:cNvPr id="41" name="TextBox 22"/>
          <p:cNvSpPr txBox="1">
            <a:spLocks noChangeArrowheads="1"/>
          </p:cNvSpPr>
          <p:nvPr/>
        </p:nvSpPr>
        <p:spPr bwMode="auto">
          <a:xfrm>
            <a:off x="9480848" y="3357625"/>
            <a:ext cx="220587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1500" b="1" dirty="0" smtClean="0">
                <a:latin typeface="+mj-lt"/>
                <a:cs typeface="Courier New" pitchFamily="49" charset="0"/>
              </a:rPr>
              <a:t>ГОСТИНИЧНЫЙ БИЗНЕС</a:t>
            </a:r>
          </a:p>
          <a:p>
            <a:r>
              <a:rPr lang="ru-RU" sz="1500" dirty="0" smtClean="0">
                <a:latin typeface="+mj-lt"/>
                <a:cs typeface="Courier New" pitchFamily="49" charset="0"/>
              </a:rPr>
              <a:t>Отель, мотель, гостиница, </a:t>
            </a:r>
            <a:r>
              <a:rPr lang="ru-RU" sz="1500" dirty="0" err="1" smtClean="0">
                <a:latin typeface="+mj-lt"/>
                <a:cs typeface="Courier New" pitchFamily="49" charset="0"/>
              </a:rPr>
              <a:t>хостел</a:t>
            </a:r>
            <a:r>
              <a:rPr lang="ru-RU" sz="1500" dirty="0" smtClean="0">
                <a:latin typeface="+mj-lt"/>
                <a:cs typeface="Courier New" pitchFamily="49" charset="0"/>
              </a:rPr>
              <a:t>.</a:t>
            </a:r>
            <a:endParaRPr lang="ru-RU" sz="1500" dirty="0">
              <a:latin typeface="+mj-lt"/>
              <a:cs typeface="Courier New" pitchFamily="49" charset="0"/>
            </a:endParaRPr>
          </a:p>
        </p:txBody>
      </p:sp>
      <p:sp>
        <p:nvSpPr>
          <p:cNvPr id="42" name="TextBox 28"/>
          <p:cNvSpPr txBox="1">
            <a:spLocks noChangeArrowheads="1"/>
          </p:cNvSpPr>
          <p:nvPr/>
        </p:nvSpPr>
        <p:spPr bwMode="auto">
          <a:xfrm>
            <a:off x="9480848" y="4557708"/>
            <a:ext cx="220587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1500" b="1" dirty="0" smtClean="0">
                <a:latin typeface="+mj-lt"/>
                <a:cs typeface="Courier New" pitchFamily="49" charset="0"/>
              </a:rPr>
              <a:t>ИСКУССТВО</a:t>
            </a:r>
            <a:endParaRPr lang="ru-RU" sz="1500" b="1" dirty="0">
              <a:latin typeface="+mj-lt"/>
              <a:cs typeface="Courier New" pitchFamily="49" charset="0"/>
            </a:endParaRPr>
          </a:p>
          <a:p>
            <a:r>
              <a:rPr lang="ru-RU" sz="1500" dirty="0" smtClean="0">
                <a:latin typeface="+mj-lt"/>
                <a:cs typeface="Courier New" pitchFamily="49" charset="0"/>
              </a:rPr>
              <a:t>Театр, кино, музей, выставки.</a:t>
            </a:r>
            <a:endParaRPr lang="ru-RU" sz="1500" dirty="0">
              <a:latin typeface="+mj-lt"/>
              <a:cs typeface="Courier New" pitchFamily="49" charset="0"/>
            </a:endParaRPr>
          </a:p>
        </p:txBody>
      </p:sp>
      <p:sp>
        <p:nvSpPr>
          <p:cNvPr id="43" name="TextBox 34"/>
          <p:cNvSpPr txBox="1">
            <a:spLocks noChangeArrowheads="1"/>
          </p:cNvSpPr>
          <p:nvPr/>
        </p:nvSpPr>
        <p:spPr bwMode="auto">
          <a:xfrm>
            <a:off x="9497247" y="5485621"/>
            <a:ext cx="218947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1500" b="1" dirty="0" smtClean="0">
                <a:latin typeface="+mj-lt"/>
                <a:cs typeface="Courier New" pitchFamily="49" charset="0"/>
              </a:rPr>
              <a:t>ОБЩЕСТВЕННОЕ ПИТАНИЕ</a:t>
            </a:r>
            <a:endParaRPr lang="ru-RU" sz="1500" b="1" dirty="0">
              <a:latin typeface="+mj-lt"/>
              <a:cs typeface="Courier New" pitchFamily="49" charset="0"/>
            </a:endParaRPr>
          </a:p>
          <a:p>
            <a:r>
              <a:rPr lang="ru-RU" sz="1500" dirty="0" smtClean="0">
                <a:latin typeface="+mj-lt"/>
                <a:cs typeface="Courier New" pitchFamily="49" charset="0"/>
              </a:rPr>
              <a:t>Ресторан, кафе, паб, бар, пиццерия, клуб</a:t>
            </a:r>
            <a:endParaRPr lang="ru-RU" sz="1500" dirty="0">
              <a:latin typeface="+mj-lt"/>
              <a:cs typeface="Courier New" pitchFamily="49" charset="0"/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699" y="5602122"/>
            <a:ext cx="899162" cy="899162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699" y="4500542"/>
            <a:ext cx="899162" cy="899162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2723" y="2232300"/>
            <a:ext cx="899162" cy="899162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2723" y="1076122"/>
            <a:ext cx="899162" cy="899162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2723" y="3374428"/>
            <a:ext cx="899162" cy="899162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2202" y="4501347"/>
            <a:ext cx="899162" cy="899162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2723" y="5578229"/>
            <a:ext cx="899162" cy="89916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85578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-466"/>
            <a:ext cx="12192000" cy="847206"/>
          </a:xfrm>
          <a:prstGeom prst="rect">
            <a:avLst/>
          </a:prstGeom>
          <a:solidFill>
            <a:srgbClr val="22B6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00" dirty="0"/>
          </a:p>
        </p:txBody>
      </p:sp>
      <p:sp>
        <p:nvSpPr>
          <p:cNvPr id="8" name="TextBox 7"/>
          <p:cNvSpPr txBox="1"/>
          <p:nvPr/>
        </p:nvSpPr>
        <p:spPr>
          <a:xfrm>
            <a:off x="1739074" y="101945"/>
            <a:ext cx="8713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+mj-lt"/>
                <a:cs typeface="Courier New" panose="02070309020205020404" pitchFamily="49" charset="0"/>
              </a:rPr>
              <a:t>Преимущества </a:t>
            </a:r>
            <a:r>
              <a:rPr lang="en-US" sz="3200" b="1" dirty="0" smtClean="0">
                <a:solidFill>
                  <a:schemeClr val="bg1"/>
                </a:solidFill>
                <a:latin typeface="+mj-lt"/>
                <a:cs typeface="Courier New" panose="02070309020205020404" pitchFamily="49" charset="0"/>
              </a:rPr>
              <a:t>DWED</a:t>
            </a:r>
            <a:endParaRPr lang="ru-RU" sz="32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7898" y="181955"/>
            <a:ext cx="403536" cy="459374"/>
          </a:xfrm>
          <a:prstGeom prst="rect">
            <a:avLst/>
          </a:prstGeom>
        </p:spPr>
      </p:pic>
      <p:graphicFrame>
        <p:nvGraphicFramePr>
          <p:cNvPr id="49" name="Таблица 4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43445936"/>
              </p:ext>
            </p:extLst>
          </p:nvPr>
        </p:nvGraphicFramePr>
        <p:xfrm>
          <a:off x="695325" y="1100121"/>
          <a:ext cx="2541308" cy="102550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541308"/>
              </a:tblGrid>
              <a:tr h="38542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+mj-lt"/>
                        </a:rPr>
                        <a:t>0% с комиссии</a:t>
                      </a:r>
                      <a:endParaRPr lang="ru-RU" dirty="0">
                        <a:latin typeface="+mj-lt"/>
                      </a:endParaRPr>
                    </a:p>
                  </a:txBody>
                  <a:tcPr>
                    <a:solidFill>
                      <a:srgbClr val="23B9D7"/>
                    </a:solidFill>
                  </a:tcPr>
                </a:tc>
              </a:tr>
              <a:tr h="602627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+mj-lt"/>
                        </a:rPr>
                        <a:t>Приложение не взимает проценты</a:t>
                      </a:r>
                      <a:r>
                        <a:rPr lang="ru-RU" sz="1200" baseline="0" dirty="0" smtClean="0">
                          <a:latin typeface="+mj-lt"/>
                        </a:rPr>
                        <a:t> за переводы и оборот финансовых средств</a:t>
                      </a:r>
                      <a:endParaRPr lang="ru-RU" sz="1200" dirty="0" smtClean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0" name="Таблица 4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62902121"/>
              </p:ext>
            </p:extLst>
          </p:nvPr>
        </p:nvGraphicFramePr>
        <p:xfrm>
          <a:off x="695325" y="2171692"/>
          <a:ext cx="2541308" cy="175702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541308"/>
              </a:tblGrid>
              <a:tr h="38542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+mj-lt"/>
                        </a:rPr>
                        <a:t>Удобство </a:t>
                      </a:r>
                      <a:endParaRPr lang="ru-RU" dirty="0">
                        <a:latin typeface="+mj-lt"/>
                      </a:endParaRPr>
                    </a:p>
                  </a:txBody>
                  <a:tcPr>
                    <a:solidFill>
                      <a:srgbClr val="23B9D7"/>
                    </a:solidFill>
                  </a:tcPr>
                </a:tc>
              </a:tr>
              <a:tr h="1332927">
                <a:tc>
                  <a:txBody>
                    <a:bodyPr/>
                    <a:lstStyle/>
                    <a:p>
                      <a:pPr algn="ctr"/>
                      <a:r>
                        <a:rPr lang="ru-RU" sz="1200" baseline="0" dirty="0" smtClean="0">
                          <a:latin typeface="+mj-lt"/>
                        </a:rPr>
                        <a:t>Отсутствие: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200" baseline="0" dirty="0" smtClean="0"/>
                        <a:t> </a:t>
                      </a:r>
                      <a:r>
                        <a:rPr lang="ru-RU" sz="1200" baseline="0" dirty="0" smtClean="0">
                          <a:latin typeface="+mj-lt"/>
                        </a:rPr>
                        <a:t>Наличных</a:t>
                      </a:r>
                      <a:r>
                        <a:rPr lang="en-US" sz="1200" baseline="0" dirty="0" smtClean="0">
                          <a:latin typeface="+mj-lt"/>
                        </a:rPr>
                        <a:t> </a:t>
                      </a:r>
                      <a:r>
                        <a:rPr lang="ru-RU" sz="1200" baseline="0" dirty="0" smtClean="0">
                          <a:latin typeface="+mj-lt"/>
                        </a:rPr>
                        <a:t>денег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200" baseline="0" dirty="0" smtClean="0">
                          <a:latin typeface="+mj-lt"/>
                        </a:rPr>
                        <a:t> </a:t>
                      </a:r>
                      <a:r>
                        <a:rPr lang="ru-RU" sz="1200" baseline="0" dirty="0" smtClean="0">
                          <a:latin typeface="+mj-lt"/>
                        </a:rPr>
                        <a:t>Пластиковых карт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200" baseline="0" dirty="0" smtClean="0">
                          <a:latin typeface="+mj-lt"/>
                        </a:rPr>
                        <a:t> </a:t>
                      </a:r>
                      <a:r>
                        <a:rPr lang="ru-RU" sz="1200" baseline="0" dirty="0" smtClean="0">
                          <a:latin typeface="+mj-lt"/>
                        </a:rPr>
                        <a:t>Жетонов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200" baseline="0" dirty="0" smtClean="0">
                          <a:latin typeface="+mj-lt"/>
                        </a:rPr>
                        <a:t> </a:t>
                      </a:r>
                      <a:r>
                        <a:rPr lang="ru-RU" sz="1200" baseline="0" dirty="0" smtClean="0">
                          <a:latin typeface="+mj-lt"/>
                        </a:rPr>
                        <a:t>Дисконтных карт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200" baseline="0" dirty="0" smtClean="0">
                          <a:latin typeface="+mj-lt"/>
                        </a:rPr>
                        <a:t> </a:t>
                      </a:r>
                      <a:r>
                        <a:rPr lang="ru-RU" sz="1200" baseline="0" dirty="0" smtClean="0">
                          <a:latin typeface="+mj-lt"/>
                        </a:rPr>
                        <a:t>Кошельков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200" baseline="0" dirty="0" smtClean="0">
                          <a:latin typeface="+mj-lt"/>
                        </a:rPr>
                        <a:t> </a:t>
                      </a:r>
                      <a:r>
                        <a:rPr lang="ru-RU" sz="1200" baseline="0" dirty="0" smtClean="0">
                          <a:latin typeface="+mj-lt"/>
                        </a:rPr>
                        <a:t>Обмена валют</a:t>
                      </a:r>
                      <a:endParaRPr lang="ru-RU" sz="1200" dirty="0" smtClean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4" name="Таблица 5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15205867"/>
              </p:ext>
            </p:extLst>
          </p:nvPr>
        </p:nvGraphicFramePr>
        <p:xfrm>
          <a:off x="704651" y="3983359"/>
          <a:ext cx="2531981" cy="128587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531981"/>
              </a:tblGrid>
              <a:tr h="45148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+mj-lt"/>
                        </a:rPr>
                        <a:t>Контроль</a:t>
                      </a:r>
                      <a:endParaRPr lang="ru-RU" dirty="0">
                        <a:latin typeface="+mj-lt"/>
                      </a:endParaRPr>
                    </a:p>
                  </a:txBody>
                  <a:tcPr>
                    <a:solidFill>
                      <a:srgbClr val="23B9D7"/>
                    </a:solidFill>
                  </a:tcPr>
                </a:tc>
              </a:tr>
              <a:tr h="834396">
                <a:tc>
                  <a:txBody>
                    <a:bodyPr/>
                    <a:lstStyle/>
                    <a:p>
                      <a:pPr algn="l"/>
                      <a:r>
                        <a:rPr lang="ru-RU" sz="1200" baseline="0" dirty="0" smtClean="0">
                          <a:latin typeface="+mj-lt"/>
                        </a:rPr>
                        <a:t>Возможность государства открыто контролировать все денежные обороты в стране</a:t>
                      </a:r>
                      <a:endParaRPr lang="ru-RU" sz="1200" dirty="0" smtClean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5" name="Таблица 5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08586111"/>
              </p:ext>
            </p:extLst>
          </p:nvPr>
        </p:nvGraphicFramePr>
        <p:xfrm>
          <a:off x="695325" y="5383544"/>
          <a:ext cx="2541308" cy="102219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541308"/>
              </a:tblGrid>
              <a:tr h="42289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+mj-lt"/>
                        </a:rPr>
                        <a:t>Отчет</a:t>
                      </a:r>
                      <a:endParaRPr lang="ru-RU" dirty="0">
                        <a:latin typeface="+mj-lt"/>
                      </a:endParaRPr>
                    </a:p>
                  </a:txBody>
                  <a:tcPr>
                    <a:solidFill>
                      <a:srgbClr val="23B9D7"/>
                    </a:solidFill>
                  </a:tcPr>
                </a:tc>
              </a:tr>
              <a:tr h="599303">
                <a:tc>
                  <a:txBody>
                    <a:bodyPr/>
                    <a:lstStyle/>
                    <a:p>
                      <a:pPr algn="l"/>
                      <a:r>
                        <a:rPr lang="ru-RU" sz="1200" baseline="0" dirty="0" smtClean="0">
                          <a:latin typeface="+mj-lt"/>
                        </a:rPr>
                        <a:t>Прозрачность анализа всех финансовых операций</a:t>
                      </a:r>
                      <a:endParaRPr lang="ru-RU" sz="1200" dirty="0" smtClean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6" name="Таблица 5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278033"/>
              </p:ext>
            </p:extLst>
          </p:nvPr>
        </p:nvGraphicFramePr>
        <p:xfrm>
          <a:off x="3417698" y="1102980"/>
          <a:ext cx="2541308" cy="194883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541308"/>
              </a:tblGrid>
              <a:tr h="45631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+mj-lt"/>
                        </a:rPr>
                        <a:t>Доступность</a:t>
                      </a:r>
                      <a:endParaRPr lang="ru-RU" dirty="0">
                        <a:latin typeface="+mj-lt"/>
                      </a:endParaRPr>
                    </a:p>
                  </a:txBody>
                  <a:tcPr>
                    <a:solidFill>
                      <a:srgbClr val="23B9D7"/>
                    </a:solidFill>
                  </a:tcPr>
                </a:tc>
              </a:tr>
              <a:tr h="1492520"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ru-RU" sz="1200" dirty="0" smtClean="0">
                          <a:latin typeface="+mj-lt"/>
                        </a:rPr>
                        <a:t> Отсутствие</a:t>
                      </a:r>
                      <a:r>
                        <a:rPr lang="ru-RU" sz="1200" baseline="0" dirty="0" smtClean="0">
                          <a:latin typeface="+mj-lt"/>
                        </a:rPr>
                        <a:t> </a:t>
                      </a:r>
                      <a:r>
                        <a:rPr lang="ru-RU" sz="1200" dirty="0" smtClean="0">
                          <a:latin typeface="+mj-lt"/>
                        </a:rPr>
                        <a:t>абонентской</a:t>
                      </a:r>
                      <a:r>
                        <a:rPr lang="ru-RU" sz="1200" baseline="0" dirty="0" smtClean="0">
                          <a:latin typeface="+mj-lt"/>
                        </a:rPr>
                        <a:t> платы 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ru-RU" sz="1200" baseline="0" dirty="0" smtClean="0">
                          <a:latin typeface="+mj-lt"/>
                        </a:rPr>
                        <a:t> Свободная регистрация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ru-RU" sz="1200" baseline="0" dirty="0" smtClean="0">
                          <a:latin typeface="+mj-lt"/>
                        </a:rPr>
                        <a:t> Бесплатное обслуживание турникетов на 5 лет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ru-RU" sz="1200" baseline="0" dirty="0" smtClean="0">
                          <a:latin typeface="+mj-lt"/>
                        </a:rPr>
                        <a:t> Никакой бюрократии: отсутствие необходимости заключать </a:t>
                      </a:r>
                      <a:r>
                        <a:rPr lang="ru-RU" sz="1200" baseline="0" dirty="0" smtClean="0">
                          <a:latin typeface="+mj-lt"/>
                        </a:rPr>
                        <a:t>договора</a:t>
                      </a:r>
                      <a:endParaRPr lang="ru-RU" sz="1200" baseline="0" dirty="0" smtClean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7" name="Таблица 5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18784269"/>
              </p:ext>
            </p:extLst>
          </p:nvPr>
        </p:nvGraphicFramePr>
        <p:xfrm>
          <a:off x="3417698" y="3157536"/>
          <a:ext cx="2541308" cy="132809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541308"/>
              </a:tblGrid>
              <a:tr h="47720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+mj-lt"/>
                        </a:rPr>
                        <a:t>Объединение</a:t>
                      </a:r>
                      <a:r>
                        <a:rPr lang="ru-RU" baseline="0" dirty="0" smtClean="0">
                          <a:latin typeface="+mj-lt"/>
                        </a:rPr>
                        <a:t> структур</a:t>
                      </a:r>
                      <a:endParaRPr lang="ru-RU" dirty="0" smtClean="0">
                        <a:latin typeface="+mj-lt"/>
                      </a:endParaRPr>
                    </a:p>
                  </a:txBody>
                  <a:tcPr>
                    <a:solidFill>
                      <a:srgbClr val="23B9D7"/>
                    </a:solidFill>
                  </a:tcPr>
                </a:tc>
              </a:tr>
              <a:tr h="688012"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ru-RU" sz="1200" dirty="0" smtClean="0">
                          <a:latin typeface="+mj-lt"/>
                        </a:rPr>
                        <a:t> Быстрый</a:t>
                      </a:r>
                      <a:r>
                        <a:rPr lang="ru-RU" sz="1200" baseline="0" dirty="0" smtClean="0">
                          <a:latin typeface="+mj-lt"/>
                        </a:rPr>
                        <a:t> поиск 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ru-RU" sz="1200" baseline="0" dirty="0" smtClean="0">
                          <a:latin typeface="+mj-lt"/>
                        </a:rPr>
                        <a:t> Качественный сервис</a:t>
                      </a:r>
                    </a:p>
                    <a:p>
                      <a:pPr algn="ctr"/>
                      <a:endParaRPr lang="ru-RU" sz="1200" dirty="0" smtClean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8" name="Таблица 5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41987248"/>
              </p:ext>
            </p:extLst>
          </p:nvPr>
        </p:nvGraphicFramePr>
        <p:xfrm>
          <a:off x="3417698" y="4455499"/>
          <a:ext cx="2541308" cy="196871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541308"/>
              </a:tblGrid>
              <a:tr h="4953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800" dirty="0" smtClean="0">
                          <a:latin typeface="+mj-lt"/>
                        </a:rPr>
                        <a:t>Безопасность </a:t>
                      </a:r>
                      <a:endParaRPr lang="ru-RU" sz="1800" dirty="0">
                        <a:latin typeface="+mj-lt"/>
                      </a:endParaRPr>
                    </a:p>
                  </a:txBody>
                  <a:tcPr>
                    <a:solidFill>
                      <a:srgbClr val="23B9D7"/>
                    </a:solidFill>
                  </a:tcPr>
                </a:tc>
              </a:tr>
              <a:tr h="1465791"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ru-RU" sz="1200" baseline="0" dirty="0" smtClean="0">
                          <a:latin typeface="+mj-lt"/>
                        </a:rPr>
                        <a:t> Все субъекты предпринимательства проходят государственный контроль 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ru-RU" sz="1200" baseline="0" dirty="0" smtClean="0">
                          <a:latin typeface="+mj-lt"/>
                        </a:rPr>
                        <a:t> Детализация всех транзакций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ru-RU" sz="1200" baseline="0" dirty="0" smtClean="0">
                          <a:latin typeface="+mj-lt"/>
                        </a:rPr>
                        <a:t> Исключение рисков сбоев и потери данных</a:t>
                      </a:r>
                      <a:endParaRPr lang="ru-RU" sz="1200" dirty="0" smtClean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9" name="Таблица 5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62266469"/>
              </p:ext>
            </p:extLst>
          </p:nvPr>
        </p:nvGraphicFramePr>
        <p:xfrm>
          <a:off x="6158893" y="1088056"/>
          <a:ext cx="2541308" cy="207805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541308"/>
              </a:tblGrid>
              <a:tr h="38139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+mj-lt"/>
                        </a:rPr>
                        <a:t>Интеграция</a:t>
                      </a:r>
                      <a:endParaRPr lang="ru-RU" dirty="0">
                        <a:latin typeface="+mj-lt"/>
                      </a:endParaRPr>
                    </a:p>
                  </a:txBody>
                  <a:tcPr>
                    <a:solidFill>
                      <a:srgbClr val="23B9D7"/>
                    </a:solidFill>
                  </a:tcPr>
                </a:tc>
              </a:tr>
              <a:tr h="1696659"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None/>
                      </a:pPr>
                      <a:r>
                        <a:rPr lang="ru-RU" sz="1200" baseline="0" dirty="0" smtClean="0">
                          <a:latin typeface="+mj-lt"/>
                        </a:rPr>
                        <a:t>Возможность интеграции с такими действующими системами, как: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ru-RU" sz="1200" baseline="0" dirty="0" smtClean="0">
                          <a:latin typeface="+mj-lt"/>
                        </a:rPr>
                        <a:t> Городские камеры наблюдения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ru-RU" sz="1200" baseline="0" dirty="0" smtClean="0">
                          <a:latin typeface="+mj-lt"/>
                        </a:rPr>
                        <a:t> 1С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ru-RU" sz="1200" baseline="0" dirty="0" smtClean="0">
                          <a:latin typeface="+mj-lt"/>
                        </a:rPr>
                        <a:t> Офисные принтеры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ru-RU" sz="1200" baseline="0" dirty="0" smtClean="0">
                          <a:latin typeface="+mj-lt"/>
                        </a:rPr>
                        <a:t> </a:t>
                      </a:r>
                      <a:r>
                        <a:rPr lang="en-US" sz="1200" baseline="0" dirty="0" smtClean="0">
                          <a:latin typeface="+mj-lt"/>
                        </a:rPr>
                        <a:t>QR-</a:t>
                      </a:r>
                      <a:r>
                        <a:rPr lang="ru-RU" sz="1200" baseline="0" dirty="0" smtClean="0">
                          <a:latin typeface="+mj-lt"/>
                        </a:rPr>
                        <a:t>код сканеры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ru-RU" sz="1200" baseline="0" dirty="0" smtClean="0">
                          <a:latin typeface="+mj-lt"/>
                        </a:rPr>
                        <a:t> </a:t>
                      </a:r>
                      <a:r>
                        <a:rPr lang="en-US" sz="1200" baseline="0" dirty="0" smtClean="0">
                          <a:latin typeface="+mj-lt"/>
                        </a:rPr>
                        <a:t>QR</a:t>
                      </a:r>
                      <a:r>
                        <a:rPr lang="ru-RU" sz="1200" baseline="0" dirty="0" smtClean="0">
                          <a:latin typeface="+mj-lt"/>
                        </a:rPr>
                        <a:t>-принтеры</a:t>
                      </a:r>
                      <a:endParaRPr lang="ru-RU" sz="1200" dirty="0" smtClean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0" name="Таблица 5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45862109"/>
              </p:ext>
            </p:extLst>
          </p:nvPr>
        </p:nvGraphicFramePr>
        <p:xfrm>
          <a:off x="6158893" y="3266124"/>
          <a:ext cx="2541308" cy="128301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541308"/>
              </a:tblGrid>
              <a:tr h="49294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+mj-lt"/>
                        </a:rPr>
                        <a:t>Финансы</a:t>
                      </a:r>
                      <a:endParaRPr lang="ru-RU" dirty="0">
                        <a:latin typeface="+mj-lt"/>
                      </a:endParaRPr>
                    </a:p>
                  </a:txBody>
                  <a:tcPr>
                    <a:solidFill>
                      <a:srgbClr val="23B9D7"/>
                    </a:solidFill>
                  </a:tcPr>
                </a:tc>
              </a:tr>
              <a:tr h="790068">
                <a:tc>
                  <a:txBody>
                    <a:bodyPr/>
                    <a:lstStyle/>
                    <a:p>
                      <a:pPr algn="l"/>
                      <a:r>
                        <a:rPr lang="ru-RU" sz="1200" baseline="0" dirty="0" smtClean="0">
                          <a:latin typeface="+mj-lt"/>
                        </a:rPr>
                        <a:t>Снижение затрат государственного бюджета</a:t>
                      </a:r>
                      <a:endParaRPr lang="ru-RU" sz="1200" dirty="0" smtClean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1" name="Таблица 6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19162236"/>
              </p:ext>
            </p:extLst>
          </p:nvPr>
        </p:nvGraphicFramePr>
        <p:xfrm>
          <a:off x="6158893" y="4674869"/>
          <a:ext cx="2541308" cy="174180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541308"/>
              </a:tblGrid>
              <a:tr h="43545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+mj-lt"/>
                        </a:rPr>
                        <a:t>Комфорт</a:t>
                      </a:r>
                      <a:endParaRPr lang="ru-RU" dirty="0">
                        <a:latin typeface="+mj-lt"/>
                      </a:endParaRPr>
                    </a:p>
                  </a:txBody>
                  <a:tcPr>
                    <a:solidFill>
                      <a:srgbClr val="23B9D7"/>
                    </a:solidFill>
                  </a:tcPr>
                </a:tc>
              </a:tr>
              <a:tr h="1306354"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ru-RU" sz="1200" baseline="0" dirty="0" smtClean="0">
                          <a:latin typeface="+mj-lt"/>
                        </a:rPr>
                        <a:t>Оперативность работы сервиса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ru-RU" sz="1200" baseline="0" dirty="0" smtClean="0">
                          <a:latin typeface="+mj-lt"/>
                        </a:rPr>
                        <a:t>Контроль качества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ru-RU" sz="1200" baseline="0" dirty="0" smtClean="0">
                          <a:latin typeface="+mj-lt"/>
                        </a:rPr>
                        <a:t>Контроль персонала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ru-RU" sz="1200" baseline="0" dirty="0" smtClean="0">
                          <a:latin typeface="+mj-lt"/>
                        </a:rPr>
                        <a:t>Простая и быстрая поисковая система</a:t>
                      </a:r>
                      <a:endParaRPr lang="ru-RU" sz="1200" dirty="0" smtClean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2" name="Таблица 6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315315845"/>
              </p:ext>
            </p:extLst>
          </p:nvPr>
        </p:nvGraphicFramePr>
        <p:xfrm>
          <a:off x="8940125" y="1065832"/>
          <a:ext cx="2556549" cy="215742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556549"/>
              </a:tblGrid>
              <a:tr h="794842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+mj-lt"/>
                        </a:rPr>
                        <a:t>Разработано в Узбекистане</a:t>
                      </a:r>
                      <a:endParaRPr lang="ru-RU" dirty="0">
                        <a:latin typeface="+mj-lt"/>
                      </a:endParaRPr>
                    </a:p>
                  </a:txBody>
                  <a:tcPr>
                    <a:solidFill>
                      <a:srgbClr val="23B9D7"/>
                    </a:solidFill>
                  </a:tcPr>
                </a:tc>
              </a:tr>
              <a:tr h="1362586"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ru-RU" sz="1200" dirty="0" smtClean="0">
                          <a:latin typeface="+mj-lt"/>
                        </a:rPr>
                        <a:t> Защищено</a:t>
                      </a:r>
                      <a:r>
                        <a:rPr lang="ru-RU" sz="1200" baseline="0" dirty="0" smtClean="0">
                          <a:latin typeface="+mj-lt"/>
                        </a:rPr>
                        <a:t> авторскими правами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ru-RU" sz="1200" baseline="0" dirty="0" smtClean="0">
                          <a:latin typeface="+mj-lt"/>
                        </a:rPr>
                        <a:t> Продукция запатентована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ru-RU" sz="1200" baseline="0" dirty="0" smtClean="0">
                          <a:latin typeface="+mj-lt"/>
                        </a:rPr>
                        <a:t> Возможность реализации франшизы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ru-RU" sz="1200" baseline="0" dirty="0" smtClean="0">
                          <a:latin typeface="+mj-lt"/>
                        </a:rPr>
                        <a:t> Реализация на внешний рынок</a:t>
                      </a:r>
                      <a:endParaRPr lang="ru-RU" sz="1200" dirty="0" smtClean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3" name="Таблица 6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67354677"/>
              </p:ext>
            </p:extLst>
          </p:nvPr>
        </p:nvGraphicFramePr>
        <p:xfrm>
          <a:off x="8940125" y="3316923"/>
          <a:ext cx="2556549" cy="15544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556549"/>
              </a:tblGrid>
              <a:tr h="336629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+mj-lt"/>
                        </a:rPr>
                        <a:t>Рабочие места</a:t>
                      </a:r>
                      <a:endParaRPr lang="ru-RU" dirty="0">
                        <a:latin typeface="+mj-lt"/>
                      </a:endParaRPr>
                    </a:p>
                  </a:txBody>
                  <a:tcPr>
                    <a:solidFill>
                      <a:srgbClr val="23B9D7"/>
                    </a:solidFill>
                  </a:tcPr>
                </a:tc>
              </a:tr>
              <a:tr h="1009888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+mj-lt"/>
                        </a:rPr>
                        <a:t>Новые рабочие места будут создаваться благодаря</a:t>
                      </a:r>
                      <a:r>
                        <a:rPr lang="ru-RU" sz="1200" baseline="0" dirty="0" smtClean="0">
                          <a:latin typeface="+mj-lt"/>
                        </a:rPr>
                        <a:t> необходимости собирать турникеты и </a:t>
                      </a:r>
                      <a:r>
                        <a:rPr lang="ru-RU" sz="1200" baseline="0" dirty="0" err="1" smtClean="0">
                          <a:latin typeface="+mj-lt"/>
                        </a:rPr>
                        <a:t>инфоматы</a:t>
                      </a:r>
                      <a:r>
                        <a:rPr lang="ru-RU" sz="1200" baseline="0" dirty="0" smtClean="0">
                          <a:latin typeface="+mj-lt"/>
                        </a:rPr>
                        <a:t>, поддерживать их работоспособность.</a:t>
                      </a:r>
                      <a:endParaRPr lang="ru-RU" sz="1200" dirty="0" smtClean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5" name="Таблица 6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93486078"/>
              </p:ext>
            </p:extLst>
          </p:nvPr>
        </p:nvGraphicFramePr>
        <p:xfrm>
          <a:off x="8940125" y="4823459"/>
          <a:ext cx="2556549" cy="159321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556549"/>
              </a:tblGrid>
              <a:tr h="826112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+mj-lt"/>
                        </a:rPr>
                        <a:t>Двухуровневая</a:t>
                      </a:r>
                      <a:r>
                        <a:rPr lang="ru-RU" baseline="0" dirty="0" smtClean="0">
                          <a:latin typeface="+mj-lt"/>
                        </a:rPr>
                        <a:t> архитектура</a:t>
                      </a:r>
                      <a:endParaRPr lang="ru-RU" dirty="0">
                        <a:latin typeface="+mj-lt"/>
                      </a:endParaRPr>
                    </a:p>
                  </a:txBody>
                  <a:tcPr>
                    <a:solidFill>
                      <a:srgbClr val="23B9D7"/>
                    </a:solidFill>
                  </a:tcPr>
                </a:tc>
              </a:tr>
              <a:tr h="767103"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ru-RU" sz="1200" dirty="0" smtClean="0">
                          <a:latin typeface="+mj-lt"/>
                        </a:rPr>
                        <a:t> Простое</a:t>
                      </a:r>
                      <a:r>
                        <a:rPr lang="ru-RU" sz="1200" baseline="0" dirty="0" smtClean="0">
                          <a:latin typeface="+mj-lt"/>
                        </a:rPr>
                        <a:t> в использовании 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ru-RU" sz="1200" baseline="0" dirty="0" smtClean="0">
                          <a:latin typeface="+mj-lt"/>
                        </a:rPr>
                        <a:t> Эффективность и быстрая окупаемость оборудования</a:t>
                      </a:r>
                      <a:endParaRPr lang="ru-RU" sz="1200" dirty="0" smtClean="0">
                        <a:latin typeface="+mj-lt"/>
                      </a:endParaRPr>
                    </a:p>
                  </a:txBody>
                  <a:tcPr>
                    <a:solidFill>
                      <a:srgbClr val="B8F0F6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553546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-25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b="4571"/>
          <a:stretch/>
        </p:blipFill>
        <p:spPr>
          <a:xfrm>
            <a:off x="-14" y="823284"/>
            <a:ext cx="12192014" cy="6034716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0" y="1136258"/>
            <a:ext cx="12192000" cy="5221116"/>
          </a:xfrm>
          <a:prstGeom prst="rect">
            <a:avLst/>
          </a:prstGeom>
          <a:solidFill>
            <a:schemeClr val="bg1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12192000" cy="847206"/>
          </a:xfrm>
          <a:prstGeom prst="rect">
            <a:avLst/>
          </a:prstGeom>
          <a:solidFill>
            <a:srgbClr val="22B6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00" dirty="0"/>
          </a:p>
        </p:txBody>
      </p:sp>
      <p:sp>
        <p:nvSpPr>
          <p:cNvPr id="8" name="TextBox 7"/>
          <p:cNvSpPr txBox="1"/>
          <p:nvPr/>
        </p:nvSpPr>
        <p:spPr>
          <a:xfrm>
            <a:off x="1739074" y="90515"/>
            <a:ext cx="8713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+mj-lt"/>
                <a:cs typeface="Courier New" panose="02070309020205020404" pitchFamily="49" charset="0"/>
              </a:rPr>
              <a:t>Выгода внедрения </a:t>
            </a:r>
            <a:r>
              <a:rPr lang="en-US" sz="3200" b="1" dirty="0">
                <a:solidFill>
                  <a:schemeClr val="bg1"/>
                </a:solidFill>
                <a:latin typeface="+mj-lt"/>
                <a:cs typeface="Courier New" panose="02070309020205020404" pitchFamily="49" charset="0"/>
              </a:rPr>
              <a:t>DWED</a:t>
            </a:r>
            <a:r>
              <a:rPr lang="ru-RU" sz="3200" b="1" dirty="0">
                <a:solidFill>
                  <a:schemeClr val="bg1"/>
                </a:solidFill>
                <a:latin typeface="+mj-lt"/>
                <a:cs typeface="Courier New" panose="02070309020205020404" pitchFamily="49" charset="0"/>
              </a:rPr>
              <a:t> очевидна</a:t>
            </a:r>
            <a:r>
              <a:rPr lang="en-US" sz="3200" b="1" dirty="0">
                <a:solidFill>
                  <a:schemeClr val="bg1"/>
                </a:solidFill>
                <a:latin typeface="+mj-lt"/>
                <a:cs typeface="Courier New" panose="02070309020205020404" pitchFamily="49" charset="0"/>
              </a:rPr>
              <a:t> </a:t>
            </a:r>
            <a:endParaRPr lang="ru-RU" sz="32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7898" y="181955"/>
            <a:ext cx="403536" cy="45937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935956" y="1488505"/>
            <a:ext cx="10801350" cy="459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sz="2500" b="1" dirty="0" smtClean="0">
                <a:latin typeface="Calibri" panose="020F0502020204030204" pitchFamily="34" charset="0"/>
                <a:cs typeface="Courier New" panose="02070309020205020404" pitchFamily="49" charset="0"/>
              </a:rPr>
              <a:t>   </a:t>
            </a:r>
            <a:r>
              <a:rPr lang="ru-RU" sz="2300" b="1" dirty="0" smtClean="0">
                <a:latin typeface="+mj-lt"/>
                <a:cs typeface="Courier New" panose="02070309020205020404" pitchFamily="49" charset="0"/>
              </a:rPr>
              <a:t>Рост </a:t>
            </a:r>
            <a:r>
              <a:rPr lang="ru-RU" sz="2300" b="1" dirty="0">
                <a:latin typeface="+mj-lt"/>
                <a:cs typeface="Courier New" panose="02070309020205020404" pitchFamily="49" charset="0"/>
              </a:rPr>
              <a:t>сбора выручки</a:t>
            </a:r>
          </a:p>
          <a:p>
            <a:pPr marL="285750" indent="-285750" fontAlgn="auto"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sz="2300" b="1" dirty="0" smtClean="0">
                <a:latin typeface="+mj-lt"/>
                <a:cs typeface="Courier New" panose="02070309020205020404" pitchFamily="49" charset="0"/>
              </a:rPr>
              <a:t>   </a:t>
            </a:r>
            <a:r>
              <a:rPr lang="ru-RU" sz="2300" b="1" dirty="0" smtClean="0">
                <a:latin typeface="+mj-lt"/>
                <a:cs typeface="Courier New" panose="02070309020205020404" pitchFamily="49" charset="0"/>
              </a:rPr>
              <a:t>Прозрачность </a:t>
            </a:r>
            <a:r>
              <a:rPr lang="ru-RU" sz="2300" b="1" dirty="0">
                <a:latin typeface="+mj-lt"/>
                <a:cs typeface="Courier New" panose="02070309020205020404" pitchFamily="49" charset="0"/>
              </a:rPr>
              <a:t>учёта предоставления льгот </a:t>
            </a:r>
          </a:p>
          <a:p>
            <a:pPr marL="285750" indent="-285750" fontAlgn="auto"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sz="2300" b="1" dirty="0" smtClean="0">
                <a:latin typeface="+mj-lt"/>
                <a:cs typeface="Courier New" panose="02070309020205020404" pitchFamily="49" charset="0"/>
              </a:rPr>
              <a:t>   </a:t>
            </a:r>
            <a:r>
              <a:rPr lang="ru-RU" sz="2300" b="1" dirty="0" smtClean="0">
                <a:latin typeface="+mj-lt"/>
                <a:cs typeface="Courier New" panose="02070309020205020404" pitchFamily="49" charset="0"/>
              </a:rPr>
              <a:t>Аналитика </a:t>
            </a:r>
            <a:r>
              <a:rPr lang="ru-RU" sz="2300" b="1" dirty="0">
                <a:latin typeface="+mj-lt"/>
                <a:cs typeface="Courier New" panose="02070309020205020404" pitchFamily="49" charset="0"/>
              </a:rPr>
              <a:t>в режиме реального времени</a:t>
            </a:r>
          </a:p>
          <a:p>
            <a:pPr marL="285750" indent="-285750" fontAlgn="auto"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sz="2300" b="1" dirty="0" smtClean="0">
                <a:latin typeface="+mj-lt"/>
                <a:cs typeface="Courier New" panose="02070309020205020404" pitchFamily="49" charset="0"/>
              </a:rPr>
              <a:t>   </a:t>
            </a:r>
            <a:r>
              <a:rPr lang="ru-RU" sz="2300" b="1" dirty="0" smtClean="0">
                <a:latin typeface="+mj-lt"/>
                <a:cs typeface="Courier New" panose="02070309020205020404" pitchFamily="49" charset="0"/>
              </a:rPr>
              <a:t>Контроль </a:t>
            </a:r>
            <a:r>
              <a:rPr lang="ru-RU" sz="2300" b="1" dirty="0">
                <a:latin typeface="+mj-lt"/>
                <a:cs typeface="Courier New" panose="02070309020205020404" pitchFamily="49" charset="0"/>
              </a:rPr>
              <a:t>за целесообразностью расходования бюджетных средств</a:t>
            </a:r>
          </a:p>
          <a:p>
            <a:pPr marL="285750" indent="-285750" fontAlgn="auto"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sz="2300" b="1" dirty="0" smtClean="0">
                <a:latin typeface="+mj-lt"/>
                <a:cs typeface="Courier New" panose="02070309020205020404" pitchFamily="49" charset="0"/>
              </a:rPr>
              <a:t>   </a:t>
            </a:r>
            <a:r>
              <a:rPr lang="ru-RU" sz="2300" b="1" dirty="0" smtClean="0">
                <a:latin typeface="+mj-lt"/>
                <a:cs typeface="Courier New" panose="02070309020205020404" pitchFamily="49" charset="0"/>
              </a:rPr>
              <a:t>Оптимизация </a:t>
            </a:r>
            <a:r>
              <a:rPr lang="ru-RU" sz="2300" b="1" dirty="0">
                <a:latin typeface="+mj-lt"/>
                <a:cs typeface="Courier New" panose="02070309020205020404" pitchFamily="49" charset="0"/>
              </a:rPr>
              <a:t>бюджетных расходов</a:t>
            </a:r>
          </a:p>
          <a:p>
            <a:pPr marL="285750" indent="-285750" fontAlgn="auto"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sz="2300" b="1" dirty="0" smtClean="0">
                <a:latin typeface="+mj-lt"/>
                <a:cs typeface="Courier New" panose="02070309020205020404" pitchFamily="49" charset="0"/>
              </a:rPr>
              <a:t>   </a:t>
            </a:r>
            <a:r>
              <a:rPr lang="ru-RU" sz="2300" b="1" dirty="0" smtClean="0">
                <a:latin typeface="+mj-lt"/>
                <a:cs typeface="Courier New" panose="02070309020205020404" pitchFamily="49" charset="0"/>
              </a:rPr>
              <a:t>Повышение </a:t>
            </a:r>
            <a:r>
              <a:rPr lang="ru-RU" sz="2300" b="1" dirty="0">
                <a:latin typeface="+mj-lt"/>
                <a:cs typeface="Courier New" panose="02070309020205020404" pitchFamily="49" charset="0"/>
              </a:rPr>
              <a:t>качества обслуживания населения</a:t>
            </a:r>
          </a:p>
          <a:p>
            <a:pPr marL="285750" indent="-285750" fontAlgn="auto"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sz="2300" b="1" dirty="0" smtClean="0">
                <a:latin typeface="+mj-lt"/>
                <a:cs typeface="Courier New" panose="02070309020205020404" pitchFamily="49" charset="0"/>
              </a:rPr>
              <a:t>   </a:t>
            </a:r>
            <a:r>
              <a:rPr lang="ru-RU" sz="2300" b="1" dirty="0" smtClean="0">
                <a:latin typeface="+mj-lt"/>
                <a:cs typeface="Courier New" panose="02070309020205020404" pitchFamily="49" charset="0"/>
              </a:rPr>
              <a:t>Повышение </a:t>
            </a:r>
            <a:r>
              <a:rPr lang="ru-RU" sz="2300" b="1" dirty="0">
                <a:latin typeface="+mj-lt"/>
                <a:cs typeface="Courier New" panose="02070309020205020404" pitchFamily="49" charset="0"/>
              </a:rPr>
              <a:t>рентабельности пассажирских и грузовых </a:t>
            </a:r>
            <a:r>
              <a:rPr lang="ru-RU" sz="2300" b="1" dirty="0" smtClean="0">
                <a:latin typeface="+mj-lt"/>
                <a:cs typeface="Courier New" panose="02070309020205020404" pitchFamily="49" charset="0"/>
              </a:rPr>
              <a:t>перевозок</a:t>
            </a:r>
            <a:r>
              <a:rPr lang="en-US" sz="2300" b="1" dirty="0" smtClean="0">
                <a:latin typeface="+mj-lt"/>
                <a:cs typeface="Courier New" panose="02070309020205020404" pitchFamily="49" charset="0"/>
              </a:rPr>
              <a:t> </a:t>
            </a:r>
            <a:endParaRPr lang="ru-RU" sz="2300" b="1" dirty="0" smtClean="0">
              <a:latin typeface="+mj-lt"/>
              <a:cs typeface="Courier New" panose="02070309020205020404" pitchFamily="49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ru-RU" sz="2300" b="1" dirty="0" smtClean="0">
                <a:latin typeface="+mj-lt"/>
                <a:cs typeface="Courier New" panose="02070309020205020404" pitchFamily="49" charset="0"/>
              </a:rPr>
              <a:t>   Создание рабочих мест с высокой заработной платой</a:t>
            </a:r>
            <a:r>
              <a:rPr lang="en-US" sz="2300" b="1" dirty="0" smtClean="0">
                <a:latin typeface="+mj-lt"/>
                <a:cs typeface="Courier New" panose="02070309020205020404" pitchFamily="49" charset="0"/>
              </a:rPr>
              <a:t>     </a:t>
            </a:r>
            <a:endParaRPr lang="ru-RU" sz="2300" b="1" dirty="0">
              <a:latin typeface="+mj-lt"/>
              <a:cs typeface="Courier New" panose="02070309020205020404" pitchFamily="49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sz="2300" b="1" dirty="0" smtClean="0">
                <a:latin typeface="+mj-lt"/>
                <a:cs typeface="Courier New" panose="02070309020205020404" pitchFamily="49" charset="0"/>
              </a:rPr>
              <a:t>   </a:t>
            </a:r>
            <a:r>
              <a:rPr lang="ru-RU" sz="2300" b="1" dirty="0" smtClean="0">
                <a:latin typeface="+mj-lt"/>
                <a:cs typeface="Courier New" panose="02070309020205020404" pitchFamily="49" charset="0"/>
              </a:rPr>
              <a:t>Создание </a:t>
            </a:r>
            <a:r>
              <a:rPr lang="ru-RU" sz="2300" b="1" dirty="0">
                <a:latin typeface="+mj-lt"/>
                <a:cs typeface="Courier New" panose="02070309020205020404" pitchFamily="49" charset="0"/>
              </a:rPr>
              <a:t>инфраструктуры для увеличения доли безналичных платежей</a:t>
            </a:r>
          </a:p>
          <a:p>
            <a:pPr marL="285750" indent="-285750" fontAlgn="auto">
              <a:spcBef>
                <a:spcPts val="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sz="2300" b="1" dirty="0" smtClean="0">
                <a:latin typeface="+mj-lt"/>
                <a:cs typeface="Courier New" panose="02070309020205020404" pitchFamily="49" charset="0"/>
              </a:rPr>
              <a:t>   </a:t>
            </a:r>
            <a:r>
              <a:rPr lang="ru-RU" sz="2300" b="1" dirty="0" smtClean="0">
                <a:latin typeface="+mj-lt"/>
                <a:cs typeface="Courier New" panose="02070309020205020404" pitchFamily="49" charset="0"/>
              </a:rPr>
              <a:t>Единая </a:t>
            </a:r>
            <a:r>
              <a:rPr lang="ru-RU" sz="2300" b="1" dirty="0">
                <a:latin typeface="+mj-lt"/>
                <a:cs typeface="Courier New" panose="02070309020205020404" pitchFamily="49" charset="0"/>
              </a:rPr>
              <a:t>база данных</a:t>
            </a:r>
          </a:p>
        </p:txBody>
      </p:sp>
    </p:spTree>
    <p:extLst>
      <p:ext uri="{BB962C8B-B14F-4D97-AF65-F5344CB8AC3E}">
        <p14:creationId xmlns="" xmlns:p14="http://schemas.microsoft.com/office/powerpoint/2010/main" val="239275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3B9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0" y="659407"/>
            <a:ext cx="12192000" cy="2616206"/>
          </a:xfrm>
          <a:prstGeom prst="rect">
            <a:avLst/>
          </a:prstGeom>
          <a:solidFill>
            <a:srgbClr val="148C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68855" y="1558249"/>
            <a:ext cx="9254289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chemeClr val="bg1"/>
                </a:solidFill>
                <a:latin typeface="+mj-lt"/>
              </a:rPr>
              <a:t>Заинтересовались? Тогда скачивайте приложение </a:t>
            </a:r>
            <a:r>
              <a:rPr lang="en-US" sz="2200" b="1" dirty="0">
                <a:solidFill>
                  <a:schemeClr val="bg1"/>
                </a:solidFill>
                <a:latin typeface="+mj-lt"/>
              </a:rPr>
              <a:t>DWED</a:t>
            </a:r>
            <a:r>
              <a:rPr lang="ru-RU" sz="2200" b="1" dirty="0">
                <a:solidFill>
                  <a:schemeClr val="bg1"/>
                </a:solidFill>
                <a:latin typeface="+mj-lt"/>
              </a:rPr>
              <a:t> с </a:t>
            </a:r>
            <a:r>
              <a:rPr lang="en-US" sz="2200" b="1" dirty="0">
                <a:solidFill>
                  <a:schemeClr val="bg1"/>
                </a:solidFill>
                <a:latin typeface="+mj-lt"/>
              </a:rPr>
              <a:t>App Store </a:t>
            </a:r>
            <a:r>
              <a:rPr lang="ru-RU" sz="2200" b="1" dirty="0">
                <a:solidFill>
                  <a:schemeClr val="bg1"/>
                </a:solidFill>
                <a:latin typeface="+mj-lt"/>
              </a:rPr>
              <a:t>или </a:t>
            </a:r>
            <a:r>
              <a:rPr lang="en-US" sz="2200" b="1" dirty="0">
                <a:solidFill>
                  <a:schemeClr val="bg1"/>
                </a:solidFill>
                <a:latin typeface="+mj-lt"/>
              </a:rPr>
              <a:t>Play Market</a:t>
            </a:r>
            <a:r>
              <a:rPr lang="ru-RU" sz="2200" b="1" dirty="0">
                <a:solidFill>
                  <a:schemeClr val="bg1"/>
                </a:solidFill>
                <a:latin typeface="+mj-lt"/>
              </a:rPr>
              <a:t> и проходите регистрацию на официальном сайте. Станьте одним из первых, кто уже сегодня использует инновационную систему будущего.</a:t>
            </a:r>
          </a:p>
          <a:p>
            <a:pPr algn="ctr"/>
            <a:r>
              <a:rPr lang="ru-RU" sz="2200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591339" y="832981"/>
            <a:ext cx="5844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+mj-lt"/>
              </a:rPr>
              <a:t>КАК ВНЕДРИТЬ СИСТЕМУ? </a:t>
            </a:r>
            <a:endParaRPr lang="ru-RU" sz="32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32243" y="4362432"/>
            <a:ext cx="4567987" cy="1885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defRPr/>
            </a:pPr>
            <a:r>
              <a:rPr lang="en-US" sz="2300" b="1" dirty="0" smtClean="0">
                <a:solidFill>
                  <a:schemeClr val="bg1"/>
                </a:solidFill>
                <a:latin typeface="+mj-lt"/>
              </a:rPr>
              <a:t>100</a:t>
            </a:r>
            <a:r>
              <a:rPr lang="ru-RU" sz="2300" b="1" dirty="0" smtClean="0">
                <a:solidFill>
                  <a:schemeClr val="bg1"/>
                </a:solidFill>
                <a:latin typeface="+mj-lt"/>
              </a:rPr>
              <a:t>0</a:t>
            </a:r>
            <a:r>
              <a:rPr lang="en-US" sz="2300" b="1" dirty="0" smtClean="0">
                <a:solidFill>
                  <a:schemeClr val="bg1"/>
                </a:solidFill>
                <a:latin typeface="+mj-lt"/>
              </a:rPr>
              <a:t>7</a:t>
            </a:r>
            <a:r>
              <a:rPr lang="ru-RU" sz="2300" b="1" dirty="0" smtClean="0">
                <a:solidFill>
                  <a:schemeClr val="bg1"/>
                </a:solidFill>
                <a:latin typeface="+mj-lt"/>
              </a:rPr>
              <a:t>7, </a:t>
            </a:r>
            <a:r>
              <a:rPr lang="ru-RU" sz="2300" b="1" dirty="0">
                <a:solidFill>
                  <a:schemeClr val="bg1"/>
                </a:solidFill>
                <a:latin typeface="+mj-lt"/>
              </a:rPr>
              <a:t>г. Ташкент, </a:t>
            </a:r>
            <a:r>
              <a:rPr lang="ru-RU" sz="2300" b="1" dirty="0" smtClean="0">
                <a:solidFill>
                  <a:schemeClr val="bg1"/>
                </a:solidFill>
                <a:latin typeface="+mj-lt"/>
              </a:rPr>
              <a:t>Буз-1-7-15 </a:t>
            </a:r>
            <a:r>
              <a:rPr lang="en-US" sz="2400" b="1" dirty="0" smtClean="0">
                <a:solidFill>
                  <a:schemeClr val="bg1"/>
                </a:solidFill>
                <a:latin typeface="+mj-lt"/>
              </a:rPr>
              <a:t>+99899 820 48 28</a:t>
            </a:r>
            <a:endParaRPr lang="en-US" sz="2400" b="1" dirty="0">
              <a:solidFill>
                <a:schemeClr val="bg1"/>
              </a:solidFill>
              <a:latin typeface="+mj-lt"/>
            </a:endParaRPr>
          </a:p>
          <a:p>
            <a:pPr fontAlgn="auto">
              <a:defRPr/>
            </a:pPr>
            <a:r>
              <a:rPr lang="en-US" sz="2300" b="1" dirty="0" smtClean="0">
                <a:solidFill>
                  <a:schemeClr val="bg1"/>
                </a:solidFill>
                <a:latin typeface="+mj-lt"/>
              </a:rPr>
              <a:t>info@dwed.biz</a:t>
            </a:r>
          </a:p>
          <a:p>
            <a:pPr fontAlgn="auto">
              <a:defRPr/>
            </a:pPr>
            <a:r>
              <a:rPr lang="en-US" sz="2300" b="1" dirty="0" smtClean="0">
                <a:solidFill>
                  <a:schemeClr val="bg1"/>
                </a:solidFill>
                <a:latin typeface="+mj-lt"/>
              </a:rPr>
              <a:t>www.dwed.biz</a:t>
            </a:r>
            <a:endParaRPr lang="ru-RU" sz="23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736" y="4611239"/>
            <a:ext cx="1401768" cy="151723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012" y="5066708"/>
            <a:ext cx="324000" cy="324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012" y="5475778"/>
            <a:ext cx="324000" cy="324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4632" y="5878016"/>
            <a:ext cx="324000" cy="3240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012" y="4573418"/>
            <a:ext cx="324000" cy="324000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1991225" y="3561282"/>
            <a:ext cx="820954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+mj-lt"/>
              </a:rPr>
              <a:t>По вопросам внедрения системы турникетов и </a:t>
            </a:r>
            <a:r>
              <a:rPr lang="ru-RU" sz="2000" dirty="0" err="1">
                <a:solidFill>
                  <a:schemeClr val="bg1"/>
                </a:solidFill>
                <a:latin typeface="+mj-lt"/>
              </a:rPr>
              <a:t>инфоматов</a:t>
            </a:r>
            <a:r>
              <a:rPr lang="ru-RU" sz="2000" dirty="0">
                <a:solidFill>
                  <a:schemeClr val="bg1"/>
                </a:solidFill>
                <a:latin typeface="+mj-lt"/>
              </a:rPr>
              <a:t> обращайтесь по указанным контактам.</a:t>
            </a:r>
          </a:p>
        </p:txBody>
      </p:sp>
    </p:spTree>
    <p:extLst>
      <p:ext uri="{BB962C8B-B14F-4D97-AF65-F5344CB8AC3E}">
        <p14:creationId xmlns="" xmlns:p14="http://schemas.microsoft.com/office/powerpoint/2010/main" val="116534701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721</TotalTime>
  <Words>1588</Words>
  <Application>Microsoft Office PowerPoint</Application>
  <PresentationFormat>Произвольный</PresentationFormat>
  <Paragraphs>417</Paragraphs>
  <Slides>19</Slides>
  <Notes>17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Слайд 1</vt:lpstr>
      <vt:lpstr> ООО «ROCHWIN» основано в 2017 году. Ключевое направление деятельности нашей компании — разработка и техническая поддержка мобильного приложения автоматизированного города в  Узбекистане DWED.          Идея и создание мобильного приложения защищены авторским правом. Продукция компании DWED запатентована в Узбекистане.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Максим</dc:creator>
  <cp:lastModifiedBy>Poker</cp:lastModifiedBy>
  <cp:revision>69</cp:revision>
  <dcterms:created xsi:type="dcterms:W3CDTF">2017-09-11T11:28:04Z</dcterms:created>
  <dcterms:modified xsi:type="dcterms:W3CDTF">2017-11-08T14:07:57Z</dcterms:modified>
</cp:coreProperties>
</file>